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1" r:id="rId4"/>
    <p:sldId id="282" r:id="rId5"/>
    <p:sldId id="283" r:id="rId6"/>
    <p:sldId id="284" r:id="rId7"/>
    <p:sldId id="285" r:id="rId8"/>
    <p:sldId id="286" r:id="rId9"/>
    <p:sldId id="263" r:id="rId10"/>
    <p:sldId id="261" r:id="rId11"/>
    <p:sldId id="271" r:id="rId12"/>
    <p:sldId id="275" r:id="rId13"/>
    <p:sldId id="262" r:id="rId14"/>
    <p:sldId id="264" r:id="rId15"/>
    <p:sldId id="266" r:id="rId16"/>
    <p:sldId id="267" r:id="rId17"/>
    <p:sldId id="268" r:id="rId18"/>
    <p:sldId id="269" r:id="rId19"/>
    <p:sldId id="272" r:id="rId20"/>
    <p:sldId id="270" r:id="rId21"/>
    <p:sldId id="273" r:id="rId22"/>
    <p:sldId id="276" r:id="rId23"/>
    <p:sldId id="292" r:id="rId24"/>
    <p:sldId id="277" r:id="rId25"/>
    <p:sldId id="288" r:id="rId26"/>
    <p:sldId id="278" r:id="rId27"/>
    <p:sldId id="293" r:id="rId28"/>
    <p:sldId id="279" r:id="rId29"/>
    <p:sldId id="297" r:id="rId30"/>
    <p:sldId id="298" r:id="rId31"/>
    <p:sldId id="291" r:id="rId32"/>
    <p:sldId id="289" r:id="rId33"/>
    <p:sldId id="300" r:id="rId34"/>
    <p:sldId id="302" r:id="rId35"/>
    <p:sldId id="303" r:id="rId36"/>
    <p:sldId id="299" r:id="rId37"/>
    <p:sldId id="295" r:id="rId38"/>
    <p:sldId id="28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98C3D7-1319-7F06-EDCA-ACD36D301C1F}" v="245" dt="2025-07-07T06:53:19.554"/>
    <p1510:client id="{A8F19950-868B-389B-58B4-F3C6E5761EE0}" v="9" dt="2025-07-08T21:50:51.189"/>
    <p1510:client id="{C238E645-75A0-4FBB-8DA5-9FD441090D25}" v="669" dt="2025-07-08T21:47:45.992"/>
    <p1510:client id="{F321DE6A-7D11-F064-A1CF-8CE7032B998B}" v="118" dt="2025-07-07T21:54:12.5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 for HPC</a:t>
            </a:r>
            <a:br>
              <a:rPr lang="en-US" dirty="0"/>
            </a:br>
            <a:r>
              <a:rPr lang="en-US" dirty="0">
                <a:ea typeface="+mj-lt"/>
                <a:cs typeface="+mj-lt"/>
              </a:rPr>
              <a:t>Magurele Summer School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1355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GPU Accelerated Distributed Data Science</a:t>
            </a:r>
          </a:p>
          <a:p>
            <a:endParaRPr lang="en-US" dirty="0"/>
          </a:p>
          <a:p>
            <a:pPr algn="l"/>
            <a:r>
              <a:rPr lang="en-US" dirty="0"/>
              <a:t>Marco </a:t>
            </a:r>
            <a:r>
              <a:rPr lang="en-US" dirty="0" err="1"/>
              <a:t>Celoria</a:t>
            </a:r>
            <a:r>
              <a:rPr lang="en-US" dirty="0"/>
              <a:t> – CINECA</a:t>
            </a:r>
          </a:p>
          <a:p>
            <a:pPr algn="r"/>
            <a:r>
              <a:rPr lang="en-US" err="1"/>
              <a:t>Magurele</a:t>
            </a:r>
            <a:r>
              <a:rPr lang="en-US" dirty="0"/>
              <a:t> 9 July 2025 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477A0-2AB8-1DBD-F6C2-899040AC5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D2CD0-FDA7-430C-5366-FA74726D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/>
              </a:rPr>
              <a:t>Distributed </a:t>
            </a:r>
            <a:r>
              <a:rPr lang="en-US" err="1">
                <a:latin typeface="Aptos"/>
              </a:rPr>
              <a:t>DataFrames</a:t>
            </a:r>
            <a:endParaRPr lang="en-US"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3DD31-D342-F423-9EAE-800AF0A15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The idea is to use the memory of several computational nodes that share the filesystem and communicate via the network</a:t>
            </a:r>
          </a:p>
          <a:p>
            <a:r>
              <a:rPr lang="en-US" dirty="0">
                <a:ea typeface="+mn-lt"/>
                <a:cs typeface="+mn-lt"/>
              </a:rPr>
              <a:t>In addition, we parallelize the work on several multicore nodes</a:t>
            </a:r>
          </a:p>
          <a:p>
            <a:r>
              <a:rPr lang="en-US" dirty="0"/>
              <a:t>The most</a:t>
            </a:r>
            <a:r>
              <a:rPr lang="en-US" dirty="0">
                <a:ea typeface="+mn-lt"/>
                <a:cs typeface="+mn-lt"/>
              </a:rPr>
              <a:t> popular frameworks for distributed computing are</a:t>
            </a:r>
          </a:p>
          <a:p>
            <a:endParaRPr lang="en-US" dirty="0"/>
          </a:p>
          <a:p>
            <a:pPr lvl="1"/>
            <a:r>
              <a:rPr lang="en-US" dirty="0"/>
              <a:t>Apache Spark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Ray</a:t>
            </a:r>
            <a:br>
              <a:rPr lang="en-US" dirty="0"/>
            </a:br>
            <a:endParaRPr lang="en-US" dirty="0"/>
          </a:p>
          <a:p>
            <a:pPr lvl="1"/>
            <a:r>
              <a:rPr lang="en-US" err="1"/>
              <a:t>Dask</a:t>
            </a:r>
            <a:endParaRPr lang="en-US"/>
          </a:p>
        </p:txBody>
      </p:sp>
      <p:pic>
        <p:nvPicPr>
          <p:cNvPr id="4" name="Picture 3" descr="A blue and black logo&#10;&#10;AI-generated content may be incorrect.">
            <a:extLst>
              <a:ext uri="{FF2B5EF4-FFF2-40B4-BE49-F238E27FC236}">
                <a16:creationId xmlns:a16="http://schemas.microsoft.com/office/drawing/2014/main" id="{E21D2F6B-7E8C-FB8D-1B9D-3A50A045D9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90" t="17851" r="61458" b="18024"/>
          <a:stretch>
            <a:fillRect/>
          </a:stretch>
        </p:blipFill>
        <p:spPr>
          <a:xfrm>
            <a:off x="5736167" y="4633436"/>
            <a:ext cx="719682" cy="73670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3351428-C664-2A72-C598-FA6062DEF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7241" y="3886726"/>
            <a:ext cx="1308101" cy="66146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A326F78-4190-53CE-4849-F666DB6590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0184" y="5446182"/>
            <a:ext cx="759884" cy="74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69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1AA09-B5A9-4B8C-CDEB-C54C174B0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A6A39-0216-CB00-EECA-083FBE6A4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</a:t>
            </a:r>
            <a:r>
              <a:rPr lang="en-US" dirty="0" err="1"/>
              <a:t>DataFrames</a:t>
            </a:r>
            <a:r>
              <a:rPr lang="en-US" dirty="0"/>
              <a:t> on HPC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9A395-AB99-32F0-47C6-514F59F0F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Login nodes are the only nodes accessible from external networks.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On Leonardo no connections from the computational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nodes to the outside world are permitted.</a:t>
            </a:r>
          </a:p>
          <a:p>
            <a:r>
              <a:rPr lang="en-US" dirty="0"/>
              <a:t>To</a:t>
            </a:r>
            <a:r>
              <a:rPr lang="en-US" dirty="0">
                <a:ea typeface="+mn-lt"/>
                <a:cs typeface="+mn-lt"/>
              </a:rPr>
              <a:t> use interactive tools like </a:t>
            </a:r>
            <a:r>
              <a:rPr lang="en-US" dirty="0" err="1">
                <a:ea typeface="+mn-lt"/>
                <a:cs typeface="+mn-lt"/>
              </a:rPr>
              <a:t>Jupyter</a:t>
            </a:r>
            <a:r>
              <a:rPr lang="en-US" dirty="0">
                <a:ea typeface="+mn-lt"/>
                <a:cs typeface="+mn-lt"/>
              </a:rPr>
              <a:t> Notebook using the</a:t>
            </a:r>
            <a:br>
              <a:rPr lang="en-US" dirty="0"/>
            </a:br>
            <a:r>
              <a:rPr lang="en-US" dirty="0">
                <a:ea typeface="+mn-lt"/>
                <a:cs typeface="+mn-lt"/>
              </a:rPr>
              <a:t>client-server paradigm in HPC compute nodes: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Finally, we typically use SLURM as the job scheduler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DE805D4-502D-4678-2937-BA38310F6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3917" y="2546772"/>
            <a:ext cx="1898226" cy="1772920"/>
          </a:xfrm>
          <a:prstGeom prst="rect">
            <a:avLst/>
          </a:prstGeom>
        </p:spPr>
      </p:pic>
      <p:pic>
        <p:nvPicPr>
          <p:cNvPr id="6" name="Picture 5" descr="A computer server with a login node&#10;&#10;AI-generated content may be incorrect.">
            <a:extLst>
              <a:ext uri="{FF2B5EF4-FFF2-40B4-BE49-F238E27FC236}">
                <a16:creationId xmlns:a16="http://schemas.microsoft.com/office/drawing/2014/main" id="{09FD1B8D-8C3D-1262-6BA2-757F4097E9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48" r="140" b="4848"/>
          <a:stretch>
            <a:fillRect/>
          </a:stretch>
        </p:blipFill>
        <p:spPr>
          <a:xfrm>
            <a:off x="1258993" y="3922078"/>
            <a:ext cx="7228851" cy="1522445"/>
          </a:xfrm>
          <a:prstGeom prst="rect">
            <a:avLst/>
          </a:prstGeom>
        </p:spPr>
      </p:pic>
      <p:pic>
        <p:nvPicPr>
          <p:cNvPr id="7" name="Picture 6" descr="A cartoon character holding a can&#10;&#10;AI-generated content may be incorrect.">
            <a:extLst>
              <a:ext uri="{FF2B5EF4-FFF2-40B4-BE49-F238E27FC236}">
                <a16:creationId xmlns:a16="http://schemas.microsoft.com/office/drawing/2014/main" id="{F896CD80-2E54-932A-6AF2-052E9039B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8943" y="4444682"/>
            <a:ext cx="1906482" cy="15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7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B453A-6940-D918-A06E-3662E0893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BA30-8DD0-7821-FB8E-AED8DD66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</a:t>
            </a:r>
            <a:r>
              <a:rPr lang="en-US" dirty="0" err="1"/>
              <a:t>DataFrames</a:t>
            </a:r>
            <a:r>
              <a:rPr lang="en-US" dirty="0"/>
              <a:t> on the Coud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E7F5-C142-579A-15C1-FC5168114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By containerizing the model with Docker and orchestrating it with Kubernetes, we can ensure consistency, scalability, and reliability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 The key principles in modern </a:t>
            </a:r>
            <a:r>
              <a:rPr lang="en-US" dirty="0" err="1">
                <a:ea typeface="+mn-lt"/>
                <a:cs typeface="+mn-lt"/>
              </a:rPr>
              <a:t>MLOps</a:t>
            </a:r>
            <a:r>
              <a:rPr lang="en-US" dirty="0">
                <a:ea typeface="+mn-lt"/>
                <a:cs typeface="+mn-lt"/>
              </a:rPr>
              <a:t> workflows.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Kubernetes clusters can deploy, manage, and scale AI and ML: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Infrastructure orchestration that supports GPUs for training at scale.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Flexible integration with distributed computing and data processing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0F35E1D-546E-77B7-4D2F-5B4059F82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8295" y="4552011"/>
            <a:ext cx="1626235" cy="1574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3180BF3-C566-B312-2068-D1E6D47B6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6533" y="4596185"/>
            <a:ext cx="1908702" cy="1574800"/>
          </a:xfrm>
          <a:prstGeom prst="rect">
            <a:avLst/>
          </a:prstGeom>
        </p:spPr>
      </p:pic>
      <p:pic>
        <p:nvPicPr>
          <p:cNvPr id="10" name="Picture 9" descr="A logo with orange circles and grey dots">
            <a:extLst>
              <a:ext uri="{FF2B5EF4-FFF2-40B4-BE49-F238E27FC236}">
                <a16:creationId xmlns:a16="http://schemas.microsoft.com/office/drawing/2014/main" id="{81F12B4B-7972-FDD2-2926-89979E2B15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277" t="5758" r="22340" b="2794"/>
          <a:stretch>
            <a:fillRect/>
          </a:stretch>
        </p:blipFill>
        <p:spPr>
          <a:xfrm>
            <a:off x="8221869" y="4618272"/>
            <a:ext cx="1757735" cy="15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21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3558-D6F7-EAA7-5553-DAADE5334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Dask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306B9-A377-A4B7-5F94-9C7883DBD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provides multi-core and </a:t>
            </a:r>
            <a:r>
              <a:rPr lang="en-US" dirty="0" err="1">
                <a:ea typeface="+mn-lt"/>
                <a:cs typeface="+mn-lt"/>
              </a:rPr>
              <a:t>distributed+parallel</a:t>
            </a:r>
            <a:r>
              <a:rPr lang="en-US" dirty="0">
                <a:ea typeface="+mn-lt"/>
                <a:cs typeface="+mn-lt"/>
              </a:rPr>
              <a:t> execution on larger-than-memory datasets</a:t>
            </a:r>
            <a:endParaRPr lang="en-US"/>
          </a:p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allow to work with larger datasets making it possible to parallelize computation</a:t>
            </a:r>
            <a:endParaRPr lang="en-US"/>
          </a:p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is in Python and scales NumPy, Pandas, and scikit-learn. 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is a framework for parallelizing most Python objects.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92CDAFC-6B74-A966-7D73-C0C98658A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0851" y="376765"/>
            <a:ext cx="759884" cy="74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11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4E129-A353-6937-84E5-D349AFFBD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EA208-8F8C-8F87-989A-29F8B5320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</a:t>
            </a:r>
            <a:r>
              <a:rPr lang="en-US" dirty="0" err="1"/>
              <a:t>Dask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9D3F4-F164-9DAF-86CA-CD0C3AD92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 is not </a:t>
            </a:r>
            <a:r>
              <a:rPr lang="en-US" dirty="0" err="1">
                <a:ea typeface="+mn-lt"/>
                <a:cs typeface="+mn-lt"/>
              </a:rPr>
              <a:t>helpul</a:t>
            </a:r>
            <a:r>
              <a:rPr lang="en-US" dirty="0">
                <a:ea typeface="+mn-lt"/>
                <a:cs typeface="+mn-lt"/>
              </a:rPr>
              <a:t> for small size datasets, it generates overhead.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In this case, Pandas has typically better performances.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might be useful for medium size dataset as it allows to work in parallel on a local multi-core (or multi-GPU) node.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is essential for large datasets as Pandas, NumPy, and scikit-learn are not inherently built to operate on distributed datasets.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14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3D445-59CE-1C46-78E2-7C207CDD4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32286-75D3-FD85-F6F7-DB382198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</a:t>
            </a:r>
            <a:r>
              <a:rPr lang="en-US" dirty="0"/>
              <a:t> 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6D3400-C6A2-D7B5-459F-B9F0C4E6F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189" y="1683385"/>
            <a:ext cx="9267462" cy="39347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E11467-F51B-24AC-4688-B6AC9DA40102}"/>
              </a:ext>
            </a:extLst>
          </p:cNvPr>
          <p:cNvSpPr txBox="1"/>
          <p:nvPr/>
        </p:nvSpPr>
        <p:spPr>
          <a:xfrm>
            <a:off x="1463040" y="5618480"/>
            <a:ext cx="92760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High level collections are used to generate task graphs which can be executed by schedulers</a:t>
            </a:r>
          </a:p>
        </p:txBody>
      </p:sp>
    </p:spTree>
    <p:extLst>
      <p:ext uri="{BB962C8B-B14F-4D97-AF65-F5344CB8AC3E}">
        <p14:creationId xmlns:p14="http://schemas.microsoft.com/office/powerpoint/2010/main" val="1943524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54B46-FEA9-96D5-713D-759D20B4C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FEB6B-3895-4AC6-2FF6-AA14FECD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</a:t>
            </a:r>
            <a:r>
              <a:rPr lang="en-US" dirty="0"/>
              <a:t> Collections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2BE423-D529-DFD0-8EAC-B67636ED6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2335" b="26174"/>
          <a:stretch>
            <a:fillRect/>
          </a:stretch>
        </p:blipFill>
        <p:spPr>
          <a:xfrm>
            <a:off x="6625281" y="3085607"/>
            <a:ext cx="4734435" cy="22642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F910C2-8B3C-A703-040A-8A0FEE0D2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3594" y="3080951"/>
            <a:ext cx="2810433" cy="226128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88F56F-D14D-BFBB-049E-0BF84703106D}"/>
              </a:ext>
            </a:extLst>
          </p:cNvPr>
          <p:cNvSpPr txBox="1">
            <a:spLocks/>
          </p:cNvSpPr>
          <p:nvPr/>
        </p:nvSpPr>
        <p:spPr>
          <a:xfrm>
            <a:off x="838200" y="1691760"/>
            <a:ext cx="10515600" cy="9017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Dask</a:t>
            </a:r>
            <a:r>
              <a:rPr lang="en-US" dirty="0"/>
              <a:t> can be used to scale popular Python libraries such as Pandas and NumPy allowing to analyze dataset with greater </a:t>
            </a:r>
            <a:r>
              <a:rPr lang="en-US"/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957489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4E8A5-64F0-CD57-9419-3A8EB49FF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1C1D1-2440-3295-5E05-9C6F58CE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/>
              </a:rPr>
              <a:t>Task Directed </a:t>
            </a:r>
            <a:r>
              <a:rPr lang="en-US" err="1">
                <a:latin typeface="Aptos"/>
              </a:rPr>
              <a:t>Acyclical</a:t>
            </a:r>
            <a:r>
              <a:rPr lang="en-US" dirty="0">
                <a:latin typeface="Aptos"/>
              </a:rPr>
              <a:t> Graph (DAG)</a:t>
            </a:r>
            <a:endParaRPr lang="en-US">
              <a:latin typeface="Apto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6D5DD-4B0C-953D-95C9-3B81331EE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1760"/>
            <a:ext cx="7714736" cy="46602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A graph is a representation of a set of objects that have a relationship with one another, consisted by: 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node: a function, an object or an action </a:t>
            </a:r>
            <a:endParaRPr lang="en-US"/>
          </a:p>
          <a:p>
            <a:pPr lvl="1"/>
            <a:r>
              <a:rPr lang="en-US" dirty="0">
                <a:ea typeface="+mn-lt"/>
                <a:cs typeface="+mn-lt"/>
              </a:rPr>
              <a:t>line: symbolize the relationship among nodes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In DAG there is one logical way to traverse the graph. No node is visited twice.</a:t>
            </a:r>
            <a:endParaRPr lang="en-US" dirty="0"/>
          </a:p>
          <a:p>
            <a:r>
              <a:rPr lang="en-US" err="1"/>
              <a:t>Dask</a:t>
            </a:r>
            <a:r>
              <a:rPr lang="en-US" dirty="0"/>
              <a:t> uses DAG to coordinate execution of parallelized code across processors.</a:t>
            </a:r>
          </a:p>
          <a:p>
            <a:r>
              <a:rPr lang="en-US" sz="2600" dirty="0"/>
              <a:t>Upstream actions are completed before downstream nodes.</a:t>
            </a:r>
            <a:endParaRPr lang="en-US" dirty="0"/>
          </a:p>
        </p:txBody>
      </p:sp>
      <p:pic>
        <p:nvPicPr>
          <p:cNvPr id="10" name="Content Placeholder 9" descr="A diagram of a number of objects&#10;&#10;AI-generated content may be incorrect.">
            <a:extLst>
              <a:ext uri="{FF2B5EF4-FFF2-40B4-BE49-F238E27FC236}">
                <a16:creationId xmlns:a16="http://schemas.microsoft.com/office/drawing/2014/main" id="{5AED6D7A-C601-8394-84C9-1EDF866C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571" y="1696759"/>
            <a:ext cx="269880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30798-7833-D5D0-9513-E1F98F26F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7D1E-FC15-9CFC-5B62-A294A5C9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</a:t>
            </a:r>
            <a:r>
              <a:rPr lang="en-US" dirty="0"/>
              <a:t> Cluster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EB0F4CD-800F-4449-A317-C2FE74CFC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Usually, when using </a:t>
            </a:r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, we will be using a distributed scheduler, which exists in the context of a </a:t>
            </a:r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cluster.</a:t>
            </a:r>
            <a:endParaRPr lang="en-US"/>
          </a:p>
        </p:txBody>
      </p:sp>
      <p:pic>
        <p:nvPicPr>
          <p:cNvPr id="13" name="Picture 12" descr="A diagram of a work schedule&#10;&#10;AI-generated content may be incorrect.">
            <a:extLst>
              <a:ext uri="{FF2B5EF4-FFF2-40B4-BE49-F238E27FC236}">
                <a16:creationId xmlns:a16="http://schemas.microsoft.com/office/drawing/2014/main" id="{91BCA182-E314-41D3-1CDC-07605468B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387" y="2838578"/>
            <a:ext cx="5301821" cy="32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D4CFB-5B69-0348-77DF-9E2C8F74D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3E8E-E010-BB66-3C03-DB57BBE3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</a:t>
            </a:r>
            <a:r>
              <a:rPr lang="en-US" dirty="0"/>
              <a:t> Scheduler and Workers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B1DDABD-78D5-FBD5-0E9B-06DFD8F00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uses a central scheduler to orchestrate the work. 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Adding workers can improve performances of complex workloads, however, create overhead that can reduces gains.</a:t>
            </a:r>
          </a:p>
          <a:p>
            <a:r>
              <a:rPr lang="en-US" dirty="0">
                <a:ea typeface="+mn-lt"/>
                <a:cs typeface="+mn-lt"/>
              </a:rPr>
              <a:t>Workload will unlikely be perfectly balanced and shared equally among the workers. </a:t>
            </a:r>
          </a:p>
          <a:p>
            <a:r>
              <a:rPr lang="en-US" dirty="0">
                <a:ea typeface="+mn-lt"/>
                <a:cs typeface="+mn-lt"/>
              </a:rPr>
              <a:t>Some resources might be not fully exploited or might be idling because of insufficient shared resources  (resource starvation). </a:t>
            </a:r>
          </a:p>
        </p:txBody>
      </p:sp>
    </p:spTree>
    <p:extLst>
      <p:ext uri="{BB962C8B-B14F-4D97-AF65-F5344CB8AC3E}">
        <p14:creationId xmlns:p14="http://schemas.microsoft.com/office/powerpoint/2010/main" val="1528573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FB907-F458-B48A-38E7-E25AF4E5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6EC75-C318-0FB3-96A8-5EE3FF19E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Machine Learning is building model from data using optimization.</a:t>
            </a:r>
          </a:p>
          <a:p>
            <a:pPr marL="0" indent="0">
              <a:buNone/>
            </a:pPr>
            <a:r>
              <a:rPr lang="en-US" dirty="0"/>
              <a:t>High-dimensional non-convex optimization based on a growing wealth of data </a:t>
            </a:r>
          </a:p>
          <a:p>
            <a:endParaRPr lang="en-US" dirty="0"/>
          </a:p>
          <a:p>
            <a:r>
              <a:rPr lang="en-US" dirty="0"/>
              <a:t>Larger and larger training sets</a:t>
            </a:r>
          </a:p>
          <a:p>
            <a:r>
              <a:rPr lang="en" dirty="0">
                <a:ea typeface="+mn-lt"/>
                <a:cs typeface="+mn-lt"/>
              </a:rPr>
              <a:t>GPUs used to speed up training times on such larger training sets</a:t>
            </a:r>
            <a:endParaRPr lang="en" dirty="0"/>
          </a:p>
          <a:p>
            <a:r>
              <a:rPr lang="en-US" dirty="0"/>
              <a:t>New learning algorithms optimize convergence and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931282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1983C-18EE-537F-B92F-C25591A0D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F86DD-3EA1-D536-77C8-2C76A64EE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starvation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C9C29-55DA-51C9-0370-95883FB54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28" y="2486484"/>
            <a:ext cx="5829731" cy="3682704"/>
          </a:xfrm>
          <a:prstGeom prst="rect">
            <a:avLst/>
          </a:prstGeom>
        </p:spPr>
      </p:pic>
      <p:pic>
        <p:nvPicPr>
          <p:cNvPr id="4" name="Picture 3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3EDB6462-A2EF-2417-5E1D-8476F42D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055" y="5604047"/>
            <a:ext cx="2012350" cy="572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1D4B10-A0FD-EDDC-160B-AE24AE3CEAFD}"/>
              </a:ext>
            </a:extLst>
          </p:cNvPr>
          <p:cNvSpPr txBox="1"/>
          <p:nvPr/>
        </p:nvSpPr>
        <p:spPr>
          <a:xfrm>
            <a:off x="914401" y="1805188"/>
            <a:ext cx="1044905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Scheduler needs to react to avoid bottlenecks </a:t>
            </a:r>
          </a:p>
        </p:txBody>
      </p:sp>
    </p:spTree>
    <p:extLst>
      <p:ext uri="{BB962C8B-B14F-4D97-AF65-F5344CB8AC3E}">
        <p14:creationId xmlns:p14="http://schemas.microsoft.com/office/powerpoint/2010/main" val="2692987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A0A20-6212-5682-CA7B-E0BC7EE15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A063A-B30C-D366-58F5-0DB35608B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being lazy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31FE022-DAB8-EC52-C4B8-0C8D0DAA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performs a lazy computation</a:t>
            </a:r>
          </a:p>
          <a:p>
            <a:r>
              <a:rPr lang="en-US" dirty="0">
                <a:ea typeface="+mn-lt"/>
                <a:cs typeface="+mn-lt"/>
              </a:rPr>
              <a:t>Until we run the method .compute(), </a:t>
            </a:r>
            <a:br>
              <a:rPr lang="en-US" dirty="0">
                <a:ea typeface="+mn-lt"/>
                <a:cs typeface="+mn-lt"/>
              </a:rPr>
            </a:br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only splits the process into smaller logical pieces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Even though the process is defined, the resources assigned and the place where the result will be stored are not assigned</a:t>
            </a:r>
          </a:p>
          <a:p>
            <a:r>
              <a:rPr lang="en-US" dirty="0">
                <a:ea typeface="+mn-lt"/>
                <a:cs typeface="+mn-lt"/>
              </a:rPr>
              <a:t> The scheduler assigns them dynamically,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allowing to recover from possible worker failure</a:t>
            </a:r>
          </a:p>
          <a:p>
            <a:r>
              <a:rPr lang="en-US" dirty="0"/>
              <a:t>In case of a failure, </a:t>
            </a:r>
            <a:r>
              <a:rPr lang="en-US" dirty="0" err="1"/>
              <a:t>Dask</a:t>
            </a:r>
            <a:r>
              <a:rPr lang="en-US" dirty="0"/>
              <a:t> reaches a node and repeat the action without disturbing the rest of the process. </a:t>
            </a:r>
          </a:p>
        </p:txBody>
      </p:sp>
    </p:spTree>
    <p:extLst>
      <p:ext uri="{BB962C8B-B14F-4D97-AF65-F5344CB8AC3E}">
        <p14:creationId xmlns:p14="http://schemas.microsoft.com/office/powerpoint/2010/main" val="3884069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A0523-EA46-5997-544A-14EF27D80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2B959-3F1C-8F69-0289-01C21BD88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FLOPS/s from GPUs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B49DD7-632A-E811-2DB7-638F57D04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/>
              <a:t>CPUs are designed for more general-purpose tasks and have fewer, more powerful cores that excel at low-latency operations.</a:t>
            </a:r>
            <a:endParaRPr lang="en-US"/>
          </a:p>
          <a:p>
            <a:pPr marL="457200" indent="-457200"/>
            <a:r>
              <a:rPr lang="en-US" dirty="0">
                <a:ea typeface="+mn-lt"/>
                <a:cs typeface="+mn-lt"/>
              </a:rPr>
              <a:t>GPUs are designed for highly parallel computations, with many-cores optimized for executing the same instructions on many data elements simultaneously (SIMT).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3" name="Picture 2" descr="A close-up of a computer chip">
            <a:extLst>
              <a:ext uri="{FF2B5EF4-FFF2-40B4-BE49-F238E27FC236}">
                <a16:creationId xmlns:a16="http://schemas.microsoft.com/office/drawing/2014/main" id="{FA8B81FE-0799-E01C-D1D5-674045FAB4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58" t="9959" r="21363" b="9804"/>
          <a:stretch>
            <a:fillRect/>
          </a:stretch>
        </p:blipFill>
        <p:spPr>
          <a:xfrm>
            <a:off x="7513017" y="3791364"/>
            <a:ext cx="3503208" cy="2705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FBE1DE-3A30-7A88-4CC6-59F71EB5ED21}"/>
              </a:ext>
            </a:extLst>
          </p:cNvPr>
          <p:cNvSpPr txBox="1"/>
          <p:nvPr/>
        </p:nvSpPr>
        <p:spPr>
          <a:xfrm>
            <a:off x="5801139" y="6131982"/>
            <a:ext cx="17166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Source: NVIDIA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064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0E19B-A447-FBD8-4CD0-1C5C4075D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4C6CA-10F6-E823-396C-BC149534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Data Movement and Transformation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6097148-FFAB-E802-2F64-94C7A9139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>
                <a:ea typeface="+mn-lt"/>
                <a:cs typeface="+mn-lt"/>
              </a:rPr>
              <a:t>What if we could keep data on the GPU?</a:t>
            </a:r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4" name="Picture 3" descr="A diagram of a computer">
            <a:extLst>
              <a:ext uri="{FF2B5EF4-FFF2-40B4-BE49-F238E27FC236}">
                <a16:creationId xmlns:a16="http://schemas.microsoft.com/office/drawing/2014/main" id="{36477FC9-F939-17B4-87C8-8770C3DB7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648" y="2209271"/>
            <a:ext cx="7786619" cy="3959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7451E5-BFCF-B364-5D64-D1A49AC6ED8F}"/>
              </a:ext>
            </a:extLst>
          </p:cNvPr>
          <p:cNvSpPr txBox="1"/>
          <p:nvPr/>
        </p:nvSpPr>
        <p:spPr>
          <a:xfrm>
            <a:off x="8838556" y="1718733"/>
            <a:ext cx="25209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Source: NVIDIA RAPIDS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7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C7A6C-BA66-1A27-592E-BC7D06A9E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DFC7-B55F-56CD-CA9B-0EEC0D71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RAPIDS</a:t>
            </a: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B3D98E4A-CBA6-7D4D-B927-86FE7C500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ts val="2835"/>
              </a:lnSpc>
              <a:spcBef>
                <a:spcPts val="0"/>
              </a:spcBef>
              <a:buNone/>
            </a:pPr>
            <a:r>
              <a:rPr lang="en-US" b="1" dirty="0">
                <a:ea typeface="+mn-lt"/>
                <a:cs typeface="+mn-lt"/>
              </a:rPr>
              <a:t>                   by</a:t>
            </a:r>
            <a:r>
              <a:rPr lang="en-US" dirty="0">
                <a:ea typeface="+mn-lt"/>
                <a:cs typeface="+mn-lt"/>
              </a:rPr>
              <a:t>                        is a suite of open-source software libraries and APIs designed to accelerate all data science 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lvl="1">
              <a:lnSpc>
                <a:spcPts val="2835"/>
              </a:lnSpc>
              <a:spcBef>
                <a:spcPts val="0"/>
              </a:spcBef>
            </a:pPr>
            <a:r>
              <a:rPr lang="en-US" sz="2800" dirty="0"/>
              <a:t>Data analysis, </a:t>
            </a:r>
            <a:r>
              <a:rPr lang="en-US" sz="2800" dirty="0" err="1"/>
              <a:t>modelization</a:t>
            </a:r>
            <a:r>
              <a:rPr lang="en-US" sz="2800" dirty="0"/>
              <a:t> and visualization entirely on </a:t>
            </a:r>
            <a:r>
              <a:rPr lang="en-US" sz="2800" dirty="0">
                <a:ea typeface="+mn-lt"/>
                <a:cs typeface="+mn-lt"/>
              </a:rPr>
              <a:t>GPUs </a:t>
            </a:r>
          </a:p>
          <a:p>
            <a:pPr lvl="1">
              <a:lnSpc>
                <a:spcPts val="2835"/>
              </a:lnSpc>
              <a:spcBef>
                <a:spcPts val="0"/>
              </a:spcBef>
            </a:pPr>
            <a:r>
              <a:rPr lang="en-US" sz="2800" dirty="0">
                <a:ea typeface="+mn-lt"/>
                <a:cs typeface="+mn-lt"/>
              </a:rPr>
              <a:t>Accelerated machine learning (K-means, PCA, </a:t>
            </a:r>
            <a:r>
              <a:rPr lang="en-US" sz="2800" dirty="0" err="1">
                <a:ea typeface="+mn-lt"/>
                <a:cs typeface="+mn-lt"/>
              </a:rPr>
              <a:t>XGBoost</a:t>
            </a:r>
            <a:r>
              <a:rPr lang="en-US" sz="2800" dirty="0">
                <a:ea typeface="+mn-lt"/>
                <a:cs typeface="+mn-lt"/>
              </a:rPr>
              <a:t>, ...)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7E0230-67B2-A578-B419-FA7D146A4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66" y="1412543"/>
            <a:ext cx="2127251" cy="1195308"/>
          </a:xfrm>
          <a:prstGeom prst="rect">
            <a:avLst/>
          </a:prstGeom>
        </p:spPr>
      </p:pic>
      <p:pic>
        <p:nvPicPr>
          <p:cNvPr id="4" name="Picture 3" descr="A green and black logo">
            <a:extLst>
              <a:ext uri="{FF2B5EF4-FFF2-40B4-BE49-F238E27FC236}">
                <a16:creationId xmlns:a16="http://schemas.microsoft.com/office/drawing/2014/main" id="{1AB50588-B336-D495-2DE1-C96873D75C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00" t="35621" r="5981" b="34991"/>
          <a:stretch>
            <a:fillRect/>
          </a:stretch>
        </p:blipFill>
        <p:spPr>
          <a:xfrm>
            <a:off x="2737964" y="1825625"/>
            <a:ext cx="1638141" cy="375285"/>
          </a:xfrm>
          <a:prstGeom prst="rect">
            <a:avLst/>
          </a:prstGeom>
        </p:spPr>
      </p:pic>
      <p:pic>
        <p:nvPicPr>
          <p:cNvPr id="8" name="Picture 7" descr="A diagram of a model training&#10;&#10;AI-generated content may be incorrect.">
            <a:extLst>
              <a:ext uri="{FF2B5EF4-FFF2-40B4-BE49-F238E27FC236}">
                <a16:creationId xmlns:a16="http://schemas.microsoft.com/office/drawing/2014/main" id="{AE0CD9E0-292C-D84D-39F9-6AE0B7939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326" y="3725518"/>
            <a:ext cx="7420390" cy="2443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3EB747-FB1C-21D1-A5FA-231E57E0DF78}"/>
              </a:ext>
            </a:extLst>
          </p:cNvPr>
          <p:cNvSpPr txBox="1"/>
          <p:nvPr/>
        </p:nvSpPr>
        <p:spPr>
          <a:xfrm>
            <a:off x="8679805" y="5803899"/>
            <a:ext cx="26797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Source: NVIDIA RAPIDS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81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53060-3021-B64A-34AC-D9FB9DFB7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1A9C0-F275-ACED-907A-8909C739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RAPIDS?</a:t>
            </a: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A17B9017-60CF-1631-51B1-48C50013E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lnSpc>
                <a:spcPts val="2835"/>
              </a:lnSpc>
              <a:spcBef>
                <a:spcPts val="0"/>
              </a:spcBef>
            </a:pPr>
            <a:r>
              <a:rPr lang="en-US" b="1" dirty="0">
                <a:ea typeface="+mn-lt"/>
                <a:cs typeface="+mn-lt"/>
              </a:rPr>
              <a:t>Speed</a:t>
            </a:r>
            <a:r>
              <a:rPr lang="en-US" dirty="0">
                <a:ea typeface="+mn-lt"/>
                <a:cs typeface="+mn-lt"/>
              </a:rPr>
              <a:t>: RAPIDS leverages the power of GPUs to process data, often delivering performance gains of 10x or more compared to traditional CPU-based methods.</a:t>
            </a:r>
            <a:endParaRPr lang="en-US" dirty="0"/>
          </a:p>
          <a:p>
            <a:pPr>
              <a:lnSpc>
                <a:spcPts val="2835"/>
              </a:lnSpc>
              <a:spcBef>
                <a:spcPts val="0"/>
              </a:spcBef>
            </a:pPr>
            <a:endParaRPr lang="en-US"/>
          </a:p>
          <a:p>
            <a:pPr>
              <a:lnSpc>
                <a:spcPts val="2835"/>
              </a:lnSpc>
              <a:spcBef>
                <a:spcPts val="0"/>
              </a:spcBef>
              <a:buFont typeface="Courier New,monospace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Familiarity</a:t>
            </a:r>
            <a:r>
              <a:rPr lang="en-US" dirty="0">
                <a:ea typeface="+mn-lt"/>
                <a:cs typeface="+mn-lt"/>
              </a:rPr>
              <a:t>: Data scientists can continue using familiar tools and workflows, with RAPIDS offering drop-in replacements for many common Python data science libraries.</a:t>
            </a:r>
          </a:p>
          <a:p>
            <a:pPr>
              <a:lnSpc>
                <a:spcPts val="2835"/>
              </a:lnSpc>
              <a:spcBef>
                <a:spcPts val="0"/>
              </a:spcBef>
              <a:buFont typeface="Courier New,monospace" panose="020B0604020202020204" pitchFamily="34" charset="0"/>
              <a:buChar char="•"/>
            </a:pPr>
            <a:endParaRPr lang="en-US"/>
          </a:p>
          <a:p>
            <a:pPr>
              <a:lnSpc>
                <a:spcPts val="2835"/>
              </a:lnSpc>
              <a:spcBef>
                <a:spcPts val="0"/>
              </a:spcBef>
              <a:buFont typeface="Courier New,monospace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Ecosystem</a:t>
            </a:r>
            <a:r>
              <a:rPr lang="en-US" dirty="0">
                <a:ea typeface="+mn-lt"/>
                <a:cs typeface="+mn-lt"/>
              </a:rPr>
              <a:t>: RAPIDS integrates with popular data science frameworks like Apache Spark and </a:t>
            </a:r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, making it easy to incorporate GPU acceleration into your existing infrastructure.</a:t>
            </a:r>
          </a:p>
          <a:p>
            <a:pPr>
              <a:lnSpc>
                <a:spcPts val="2835"/>
              </a:lnSpc>
              <a:spcBef>
                <a:spcPts val="0"/>
              </a:spcBef>
              <a:buFont typeface="Courier New,monospace" panose="020B0604020202020204" pitchFamily="34" charset="0"/>
              <a:buChar char="•"/>
            </a:pPr>
            <a:endParaRPr lang="en-US"/>
          </a:p>
          <a:p>
            <a:pPr>
              <a:lnSpc>
                <a:spcPts val="2835"/>
              </a:lnSpc>
              <a:spcBef>
                <a:spcPts val="0"/>
              </a:spcBef>
              <a:buFont typeface="Courier New,monospace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Scale</a:t>
            </a:r>
            <a:r>
              <a:rPr lang="en-US" dirty="0">
                <a:ea typeface="+mn-lt"/>
                <a:cs typeface="+mn-lt"/>
              </a:rPr>
              <a:t>: RAPIDS scales seamlessly to handle massive datasets, enabling you to tackle big data problems that were previously impractical or computationally expensive. </a:t>
            </a:r>
          </a:p>
        </p:txBody>
      </p:sp>
    </p:spTree>
    <p:extLst>
      <p:ext uri="{BB962C8B-B14F-4D97-AF65-F5344CB8AC3E}">
        <p14:creationId xmlns:p14="http://schemas.microsoft.com/office/powerpoint/2010/main" val="1916016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21E07-CFD4-860E-D443-9494C3227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274B-5D3D-4087-4D08-437FA38A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RAPIDS is easy and fast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F1EBCEB-2864-4357-702B-CEEEB0EA1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951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RAPIDS provides a similar interface to Python libraries like pandas, scikit-learn and </a:t>
            </a:r>
            <a:r>
              <a:rPr lang="en-US" dirty="0" err="1"/>
              <a:t>NetworkX</a:t>
            </a:r>
            <a:r>
              <a:rPr lang="en-US" dirty="0"/>
              <a:t> </a:t>
            </a:r>
          </a:p>
          <a:p>
            <a:r>
              <a:rPr lang="en-US" dirty="0"/>
              <a:t>RAPIDS becomes advantageous, when the data being manipulated reaches multiple GiBs</a:t>
            </a:r>
          </a:p>
          <a:p>
            <a:endParaRPr lang="en-US" dirty="0"/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E39C2AB-5D99-3DAD-73A5-FAEFCE41C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073" y="1040387"/>
            <a:ext cx="2818848" cy="2965174"/>
          </a:xfrm>
          <a:prstGeom prst="rect">
            <a:avLst/>
          </a:prstGeom>
        </p:spPr>
      </p:pic>
      <p:pic>
        <p:nvPicPr>
          <p:cNvPr id="4" name="Picture 3" descr="A graph of data in different colors&#10;&#10;AI-generated content may be incorrect.">
            <a:extLst>
              <a:ext uri="{FF2B5EF4-FFF2-40B4-BE49-F238E27FC236}">
                <a16:creationId xmlns:a16="http://schemas.microsoft.com/office/drawing/2014/main" id="{07D37C85-4EA8-5FF1-7DE6-46753B8BA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664" y="3610987"/>
            <a:ext cx="4727990" cy="2568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9F73DD-0207-88A3-7212-DAED602C7DBC}"/>
              </a:ext>
            </a:extLst>
          </p:cNvPr>
          <p:cNvSpPr txBox="1"/>
          <p:nvPr/>
        </p:nvSpPr>
        <p:spPr>
          <a:xfrm>
            <a:off x="840317" y="5539316"/>
            <a:ext cx="25632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Source: </a:t>
            </a:r>
            <a:br>
              <a:rPr lang="en-US" i="1" dirty="0"/>
            </a:br>
            <a:r>
              <a:rPr lang="en-US" i="1" dirty="0"/>
              <a:t>Documentation RAPIDS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CD282E-FC5E-F6B0-ACF2-113ECADB7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755" y="4187295"/>
            <a:ext cx="2822575" cy="200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64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D340F-007C-2F86-4345-0BDE6DED6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D407C-CEAF-06E7-204E-611013F51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28600" indent="-228600">
              <a:spcBef>
                <a:spcPts val="1000"/>
              </a:spcBef>
            </a:pPr>
            <a:r>
              <a:rPr lang="en-US" dirty="0">
                <a:latin typeface="Aptos"/>
              </a:rPr>
              <a:t>RAPIDS Interoperability</a:t>
            </a: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5A355D0C-F4FC-1E1D-DA71-8FD1CC442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17" y="1836668"/>
            <a:ext cx="10511182" cy="466011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ea typeface="+mn-lt"/>
                <a:cs typeface="+mn-lt"/>
              </a:rPr>
              <a:t>Real-world workflows often need to share data between libraries</a:t>
            </a:r>
            <a:endParaRPr lang="en-US" sz="2400"/>
          </a:p>
          <a:p>
            <a:r>
              <a:rPr lang="en-US" sz="2400" dirty="0">
                <a:ea typeface="+mn-lt"/>
                <a:cs typeface="+mn-lt"/>
              </a:rPr>
              <a:t>RAPIDS supports device memory sharing between data science and deep learning libraries</a:t>
            </a:r>
            <a:endParaRPr lang="en-US" sz="2400"/>
          </a:p>
          <a:p>
            <a:r>
              <a:rPr lang="en-US" sz="2400" dirty="0">
                <a:ea typeface="+mn-lt"/>
                <a:cs typeface="+mn-lt"/>
              </a:rPr>
              <a:t>Keeps data on the GPU avoids costly copies to host memory</a:t>
            </a:r>
          </a:p>
          <a:p>
            <a:r>
              <a:rPr lang="en-US" sz="2400" dirty="0">
                <a:ea typeface="+mn-lt"/>
                <a:cs typeface="+mn-lt"/>
              </a:rPr>
              <a:t>Any library that support __</a:t>
            </a:r>
            <a:r>
              <a:rPr lang="en-US" sz="2400" err="1">
                <a:ea typeface="+mn-lt"/>
                <a:cs typeface="+mn-lt"/>
              </a:rPr>
              <a:t>cuda_array_interface</a:t>
            </a:r>
            <a:r>
              <a:rPr lang="en-US" sz="2400" dirty="0">
                <a:ea typeface="+mn-lt"/>
                <a:cs typeface="+mn-lt"/>
              </a:rPr>
              <a:t>__ will allow for sharing of memory buffers with RAPIDS</a:t>
            </a:r>
            <a:endParaRPr lang="en-US" sz="2400" dirty="0"/>
          </a:p>
        </p:txBody>
      </p:sp>
      <p:pic>
        <p:nvPicPr>
          <p:cNvPr id="3" name="Picture 2" descr="A blue and purple lines with black text">
            <a:extLst>
              <a:ext uri="{FF2B5EF4-FFF2-40B4-BE49-F238E27FC236}">
                <a16:creationId xmlns:a16="http://schemas.microsoft.com/office/drawing/2014/main" id="{07A5A599-F4C4-B3FA-896C-AF166F200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683" y="4272492"/>
            <a:ext cx="67818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30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66E8D-0685-22AD-9353-97677E98F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F1C4-8145-652A-F814-FAD4F4067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RAPIDS Platform</a:t>
            </a:r>
          </a:p>
        </p:txBody>
      </p:sp>
      <p:pic>
        <p:nvPicPr>
          <p:cNvPr id="6" name="Picture 5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13D81FA8-FD1F-8C08-F4F5-566B909F96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08" t="2609" r="108" b="14783"/>
          <a:stretch>
            <a:fillRect/>
          </a:stretch>
        </p:blipFill>
        <p:spPr>
          <a:xfrm>
            <a:off x="1926167" y="1496389"/>
            <a:ext cx="8340594" cy="38615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7BA10E-A8C7-DCC1-DA27-06D6D91808A2}"/>
              </a:ext>
            </a:extLst>
          </p:cNvPr>
          <p:cNvSpPr txBox="1"/>
          <p:nvPr/>
        </p:nvSpPr>
        <p:spPr>
          <a:xfrm>
            <a:off x="837556" y="5560483"/>
            <a:ext cx="33358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Source: Documentation RAPIDS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3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3EE22-F55B-9D86-E78A-911B574F9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5B1AE-713D-B595-2D6C-345689A49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Pandas, Scikit-Learn, </a:t>
            </a:r>
            <a:r>
              <a:rPr lang="en-US" dirty="0" err="1"/>
              <a:t>Dask</a:t>
            </a:r>
            <a:r>
              <a:rPr lang="en-US" dirty="0"/>
              <a:t>, Rapids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EEB07-D463-BF33-CCE7-3BE7E993D701}"/>
              </a:ext>
            </a:extLst>
          </p:cNvPr>
          <p:cNvSpPr txBox="1"/>
          <p:nvPr/>
        </p:nvSpPr>
        <p:spPr>
          <a:xfrm>
            <a:off x="837556" y="5560483"/>
            <a:ext cx="33358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Source: Documentation RAPIDS </a:t>
            </a:r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4A159C-4C5B-A038-6EA5-FEE29CFB5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155" y="1436669"/>
            <a:ext cx="8113691" cy="39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0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C4FF0-9879-9DF4-ED89-3CC19178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E6B3E-EEBB-D810-E815-14BA5B14E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- Data </a:t>
            </a:r>
          </a:p>
        </p:txBody>
      </p:sp>
      <p:pic>
        <p:nvPicPr>
          <p:cNvPr id="4" name="Picture 3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61F26226-79BF-D260-A875-F4BFD98A6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716" y="1826826"/>
            <a:ext cx="4845394" cy="2948608"/>
          </a:xfrm>
          <a:prstGeom prst="rect">
            <a:avLst/>
          </a:prstGeom>
        </p:spPr>
      </p:pic>
      <p:pic>
        <p:nvPicPr>
          <p:cNvPr id="5" name="Picture 4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BA4BD3F6-A309-AFF8-AAF8-2B33D1182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51" y="1823401"/>
            <a:ext cx="4790177" cy="2948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6AD74E-CB37-0AA2-C230-1F55D1DB7581}"/>
              </a:ext>
            </a:extLst>
          </p:cNvPr>
          <p:cNvSpPr txBox="1"/>
          <p:nvPr/>
        </p:nvSpPr>
        <p:spPr>
          <a:xfrm>
            <a:off x="2739437" y="5138326"/>
            <a:ext cx="75315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https://futuretech.mit.edu/news/what-drives-progress-in-ai-trends-in-data</a:t>
            </a:r>
          </a:p>
        </p:txBody>
      </p:sp>
    </p:spTree>
    <p:extLst>
      <p:ext uri="{BB962C8B-B14F-4D97-AF65-F5344CB8AC3E}">
        <p14:creationId xmlns:p14="http://schemas.microsoft.com/office/powerpoint/2010/main" val="442846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58A46-3CAF-DEF4-F04A-B2372153C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4009-2F5C-85A7-4277-BE76E2C8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</a:t>
            </a:r>
            <a:r>
              <a:rPr lang="en-US" dirty="0"/>
              <a:t> Summary</a:t>
            </a:r>
          </a:p>
        </p:txBody>
      </p:sp>
      <p:pic>
        <p:nvPicPr>
          <p:cNvPr id="6" name="Picture 5" descr="A diagram of a task diagram&#10;&#10;AI-generated content may be incorrect.">
            <a:extLst>
              <a:ext uri="{FF2B5EF4-FFF2-40B4-BE49-F238E27FC236}">
                <a16:creationId xmlns:a16="http://schemas.microsoft.com/office/drawing/2014/main" id="{650BDBBB-21E2-C521-B568-898CCA1A2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480" y="1694176"/>
            <a:ext cx="6549042" cy="455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5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76D03-7EC7-8DA3-1C9E-F0EEA9AB8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0282D-B369-61C0-BFCC-D39442881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/>
              </a:rPr>
              <a:t>Unified Communication X</a:t>
            </a:r>
            <a:endParaRPr lang="en-US" dirty="0"/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26A6EA59-9722-EB0A-2458-287A133DF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17" y="1836668"/>
            <a:ext cx="10511182" cy="466011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UCX is an optimized communication framework for high-bandwidth and low-latency networks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UCX exposes abstract communication primitives that utilize the best of available hardware resources and offload, including RDMA, TCP, GPUs, shared memory, and atomics operations</a:t>
            </a:r>
          </a:p>
        </p:txBody>
      </p:sp>
      <p:pic>
        <p:nvPicPr>
          <p:cNvPr id="4" name="Picture 3" descr="A screenshot of a computer application">
            <a:extLst>
              <a:ext uri="{FF2B5EF4-FFF2-40B4-BE49-F238E27FC236}">
                <a16:creationId xmlns:a16="http://schemas.microsoft.com/office/drawing/2014/main" id="{07EBB7D9-76C0-62D7-BABD-AFDD5E809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286" y="2890963"/>
            <a:ext cx="7460789" cy="342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54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FFFC5-EAE3-1840-59B2-3757E995A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9A73-84B9-C29C-C623-4A9527CEB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</a:t>
            </a:r>
            <a:r>
              <a:rPr lang="en-US" dirty="0"/>
              <a:t>-CUDA</a:t>
            </a: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B94174A0-D4C6-701D-3EF9-AABB3F933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allows users to create a cluster with scheduler and workers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Each </a:t>
            </a:r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-CUDA worker is attached to a dedicated GPU</a:t>
            </a:r>
          </a:p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client can connect to the cluster and distribute data on it</a:t>
            </a:r>
          </a:p>
          <a:p>
            <a:r>
              <a:rPr lang="en-US" dirty="0">
                <a:ea typeface="+mn-lt"/>
                <a:cs typeface="+mn-lt"/>
              </a:rPr>
              <a:t>Once the data has been distributed to the workers,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the workers can start the distributed operations</a:t>
            </a:r>
          </a:p>
          <a:p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-CUDA is an addition to </a:t>
            </a:r>
            <a:r>
              <a:rPr lang="en-US" dirty="0" err="1">
                <a:ea typeface="+mn-lt"/>
                <a:cs typeface="+mn-lt"/>
              </a:rPr>
              <a:t>Dask</a:t>
            </a:r>
            <a:r>
              <a:rPr lang="en-US" dirty="0">
                <a:ea typeface="+mn-lt"/>
                <a:cs typeface="+mn-lt"/>
              </a:rPr>
              <a:t> that allows the creation of GPU clusters while optionally configuring networking via the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high-performance UCX-Py</a:t>
            </a:r>
          </a:p>
        </p:txBody>
      </p:sp>
    </p:spTree>
    <p:extLst>
      <p:ext uri="{BB962C8B-B14F-4D97-AF65-F5344CB8AC3E}">
        <p14:creationId xmlns:p14="http://schemas.microsoft.com/office/powerpoint/2010/main" val="1759685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B5CE7-94C6-E308-46C1-045CF8B9E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6D282-2A62-8336-C893-D518B7D56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en-US" err="1">
                <a:latin typeface="Aptos"/>
              </a:rPr>
              <a:t>Dask</a:t>
            </a:r>
            <a:r>
              <a:rPr lang="en-US" dirty="0">
                <a:latin typeface="Aptos"/>
              </a:rPr>
              <a:t>-CUDA: GPU Memory Management</a:t>
            </a:r>
            <a:endParaRPr lang="en-US"/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B4D38EB4-9F9F-5630-FA44-5AC4DA283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ea typeface="+mn-lt"/>
                <a:cs typeface="+mn-lt"/>
              </a:rPr>
              <a:t>When using </a:t>
            </a:r>
            <a:r>
              <a:rPr lang="en-US" sz="2000" err="1">
                <a:ea typeface="+mn-lt"/>
                <a:cs typeface="+mn-lt"/>
              </a:rPr>
              <a:t>Dask</a:t>
            </a:r>
            <a:r>
              <a:rPr lang="en-US" sz="2000" dirty="0">
                <a:ea typeface="+mn-lt"/>
                <a:cs typeface="+mn-lt"/>
              </a:rPr>
              <a:t>-CUDA it’s best to use an RMM pool to pre-allocate memory on the GPU. </a:t>
            </a:r>
            <a:endParaRPr lang="en-US" sz="2000">
              <a:ea typeface="+mn-lt"/>
              <a:cs typeface="+mn-lt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One can easily make hundreds of thousand or even millions of allocations in trivial workflows causing significant performance degradations. </a:t>
            </a:r>
            <a:endParaRPr lang="en-US"/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With an RMM pool, allocations are sub-sampled from a larger pool and this greatly reduces the allocation time and thereby increases performance</a:t>
            </a:r>
            <a:r>
              <a:rPr lang="en-US" sz="2000" dirty="0">
                <a:latin typeface="Aptos"/>
                <a:ea typeface="+mn-lt"/>
                <a:cs typeface="+mn-lt"/>
              </a:rPr>
              <a:t>.</a:t>
            </a:r>
            <a:endParaRPr lang="en-US"/>
          </a:p>
          <a:p>
            <a:endParaRPr lang="en-US" sz="2000" dirty="0">
              <a:latin typeface="Aptos"/>
              <a:ea typeface="+mn-lt"/>
              <a:cs typeface="+mn-lt"/>
            </a:endParaRPr>
          </a:p>
          <a:p>
            <a:r>
              <a:rPr lang="en-US" sz="2000" dirty="0">
                <a:latin typeface="Aptos"/>
                <a:ea typeface="+mn-lt"/>
                <a:cs typeface="+mn-lt"/>
              </a:rPr>
              <a:t>For </a:t>
            </a:r>
            <a:r>
              <a:rPr lang="en-US" sz="2000" dirty="0"/>
              <a:t>Multi-GPU node </a:t>
            </a:r>
            <a:r>
              <a:rPr lang="en-US" sz="2000" dirty="0">
                <a:latin typeface="Aptos"/>
                <a:ea typeface="+mn-lt"/>
                <a:cs typeface="+mn-lt"/>
              </a:rPr>
              <a:t>we can simply create a </a:t>
            </a:r>
            <a:r>
              <a:rPr lang="en-US" sz="2000" dirty="0" err="1">
                <a:latin typeface="Aptos"/>
                <a:ea typeface="+mn-lt"/>
                <a:cs typeface="+mn-lt"/>
              </a:rPr>
              <a:t>LocalCUDACluster</a:t>
            </a:r>
            <a:r>
              <a:rPr lang="en-US" sz="2000" dirty="0">
                <a:latin typeface="Aptos"/>
                <a:ea typeface="+mn-lt"/>
                <a:cs typeface="+mn-lt"/>
              </a:rPr>
              <a:t>
cluster = </a:t>
            </a:r>
            <a:r>
              <a:rPr lang="en-US" sz="2000" dirty="0" err="1">
                <a:latin typeface="Aptos"/>
                <a:ea typeface="+mn-lt"/>
                <a:cs typeface="+mn-lt"/>
              </a:rPr>
              <a:t>LocalCUDACluster</a:t>
            </a:r>
            <a:r>
              <a:rPr lang="en-US" sz="2000" dirty="0">
                <a:latin typeface="Aptos"/>
                <a:ea typeface="+mn-lt"/>
                <a:cs typeface="+mn-lt"/>
              </a:rPr>
              <a:t>(CUDA_VISIBLE_DEVICES="0,1",  protocol="</a:t>
            </a:r>
            <a:r>
              <a:rPr lang="en-US" sz="2000" dirty="0" err="1">
                <a:latin typeface="Aptos"/>
                <a:ea typeface="+mn-lt"/>
                <a:cs typeface="+mn-lt"/>
              </a:rPr>
              <a:t>ucx</a:t>
            </a:r>
            <a:r>
              <a:rPr lang="en-US" sz="2000" dirty="0">
                <a:latin typeface="Aptos"/>
                <a:ea typeface="+mn-lt"/>
                <a:cs typeface="+mn-lt"/>
              </a:rPr>
              <a:t>",
                           </a:t>
            </a:r>
            <a:r>
              <a:rPr lang="en-US" sz="2000" dirty="0" err="1">
                <a:latin typeface="Aptos"/>
                <a:ea typeface="+mn-lt"/>
                <a:cs typeface="+mn-lt"/>
              </a:rPr>
              <a:t>rmm_pool_size</a:t>
            </a:r>
            <a:r>
              <a:rPr lang="en-US" sz="2000" dirty="0">
                <a:latin typeface="Aptos"/>
                <a:ea typeface="+mn-lt"/>
                <a:cs typeface="+mn-lt"/>
              </a:rPr>
              <a:t>="30GB")
</a:t>
            </a:r>
            <a:endParaRPr lang="en-US" sz="200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4274194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CA76F-23C6-0C14-A3BA-F0DF5EDFB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7A8F-2AD3-765A-6EC4-904A5A5DB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en-US" err="1">
                <a:latin typeface="Aptos"/>
              </a:rPr>
              <a:t>Dask</a:t>
            </a:r>
            <a:r>
              <a:rPr lang="en-US" dirty="0">
                <a:latin typeface="Aptos"/>
              </a:rPr>
              <a:t>-CUDA: GPU Memory Management</a:t>
            </a:r>
            <a:endParaRPr lang="en-US"/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19140FF8-C013-E6EF-C9BC-93ADF8D75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Aptos"/>
                <a:ea typeface="+mn-lt"/>
                <a:cs typeface="+mn-lt"/>
              </a:rPr>
              <a:t>We also recommend allocating most, though not all, of the GPU memory space. </a:t>
            </a:r>
            <a:br>
              <a:rPr lang="en-US" sz="2000" dirty="0">
                <a:latin typeface="Aptos"/>
                <a:ea typeface="+mn-lt"/>
                <a:cs typeface="+mn-lt"/>
              </a:rPr>
            </a:br>
            <a:r>
              <a:rPr lang="en-US" sz="2000" dirty="0">
                <a:latin typeface="Aptos"/>
                <a:ea typeface="+mn-lt"/>
                <a:cs typeface="+mn-lt"/>
              </a:rPr>
              <a:t>We do this because the CUDA Context takes a non-zero amount (typically 200-500 MBs) of GPU RAM on the device.</a:t>
            </a:r>
          </a:p>
          <a:p>
            <a:pPr marL="0" indent="0">
              <a:buNone/>
            </a:pPr>
            <a:endParaRPr lang="en-US" sz="2000" dirty="0">
              <a:latin typeface="Consolas"/>
              <a:ea typeface="+mn-lt"/>
              <a:cs typeface="+mn-lt"/>
            </a:endParaRPr>
          </a:p>
          <a:p>
            <a:r>
              <a:rPr lang="en-US" sz="2000" dirty="0" err="1">
                <a:latin typeface="Consolas"/>
                <a:ea typeface="+mn-lt"/>
                <a:cs typeface="+mn-lt"/>
              </a:rPr>
              <a:t>rmm_async</a:t>
            </a:r>
            <a:r>
              <a:rPr lang="en-US" sz="2000" dirty="0">
                <a:latin typeface="Consolas"/>
                <a:ea typeface="+mn-lt"/>
                <a:cs typeface="+mn-lt"/>
              </a:rPr>
              <a:t>: bool, default False</a:t>
            </a:r>
            <a:r>
              <a:rPr lang="en-US" sz="2000" dirty="0">
                <a:ea typeface="+mn-lt"/>
                <a:cs typeface="+mn-lt"/>
              </a:rPr>
              <a:t> uses the underlying </a:t>
            </a:r>
            <a:r>
              <a:rPr lang="en-US" sz="2000" dirty="0" err="1">
                <a:ea typeface="+mn-lt"/>
                <a:cs typeface="+mn-lt"/>
              </a:rPr>
              <a:t>cudaMallocAsync</a:t>
            </a:r>
            <a:r>
              <a:rPr lang="en-US" sz="2000" dirty="0">
                <a:ea typeface="+mn-lt"/>
                <a:cs typeface="+mn-lt"/>
              </a:rPr>
              <a:t> memory allocator, which greatly reduces memory fragmentation at a minor to negligible performance cost.</a:t>
            </a:r>
            <a:endParaRPr lang="en-US" sz="2000"/>
          </a:p>
          <a:p>
            <a:endParaRPr lang="en-US" sz="2000" dirty="0">
              <a:latin typeface="Aptos"/>
            </a:endParaRPr>
          </a:p>
          <a:p>
            <a:r>
              <a:rPr lang="en-US" sz="2000" dirty="0">
                <a:latin typeface="Consolas"/>
              </a:rPr>
              <a:t>protocol="</a:t>
            </a:r>
            <a:r>
              <a:rPr lang="en-US" sz="2000" dirty="0" err="1">
                <a:latin typeface="Consolas"/>
              </a:rPr>
              <a:t>ucx</a:t>
            </a:r>
            <a:r>
              <a:rPr lang="en-US" sz="2000" dirty="0">
                <a:latin typeface="Consolas"/>
              </a:rPr>
              <a:t>", </a:t>
            </a:r>
            <a:r>
              <a:rPr lang="en-US" sz="2000" dirty="0" err="1">
                <a:latin typeface="Consolas"/>
              </a:rPr>
              <a:t>rmm_pool_size</a:t>
            </a:r>
            <a:r>
              <a:rPr lang="en-US" sz="2000" dirty="0">
                <a:latin typeface="Consolas"/>
              </a:rPr>
              <a:t> and </a:t>
            </a:r>
            <a:r>
              <a:rPr lang="en-US" sz="2000" dirty="0" err="1">
                <a:latin typeface="Consolas"/>
              </a:rPr>
              <a:t>rmm_async</a:t>
            </a:r>
            <a:r>
              <a:rPr lang="en-US" sz="2000" dirty="0">
                <a:latin typeface="Consolas"/>
              </a:rPr>
              <a:t> can also be set by the command line interface when using </a:t>
            </a:r>
            <a:r>
              <a:rPr lang="en-US" sz="2000" dirty="0" err="1">
                <a:latin typeface="Consolas"/>
              </a:rPr>
              <a:t>dask</a:t>
            </a:r>
            <a:r>
              <a:rPr lang="en-US" sz="2000" dirty="0">
                <a:latin typeface="Consolas"/>
              </a:rPr>
              <a:t>-</a:t>
            </a:r>
            <a:r>
              <a:rPr lang="en-US" sz="2000" dirty="0" err="1">
                <a:latin typeface="Consolas"/>
              </a:rPr>
              <a:t>cuda</a:t>
            </a:r>
            <a:r>
              <a:rPr lang="en-US" sz="2000" dirty="0">
                <a:latin typeface="Consolas"/>
              </a:rPr>
              <a:t>-worker and </a:t>
            </a:r>
            <a:r>
              <a:rPr lang="en-US" sz="2000" dirty="0" err="1">
                <a:latin typeface="Consolas"/>
              </a:rPr>
              <a:t>dask</a:t>
            </a:r>
            <a:r>
              <a:rPr lang="en-US" sz="2000" dirty="0">
                <a:latin typeface="Consolas"/>
              </a:rPr>
              <a:t> scheduler:</a:t>
            </a:r>
          </a:p>
          <a:p>
            <a:endParaRPr lang="en-US" sz="2000" dirty="0">
              <a:latin typeface="Consolas"/>
            </a:endParaRPr>
          </a:p>
          <a:p>
            <a:pPr marL="0" indent="0" algn="ctr">
              <a:buNone/>
            </a:pPr>
            <a:r>
              <a:rPr lang="en-US" sz="2000" dirty="0" err="1">
                <a:latin typeface="Consolas"/>
              </a:rPr>
              <a:t>dask</a:t>
            </a:r>
            <a:r>
              <a:rPr lang="en-US" sz="2000" dirty="0">
                <a:latin typeface="Consolas"/>
              </a:rPr>
              <a:t>-</a:t>
            </a:r>
            <a:r>
              <a:rPr lang="en-US" sz="2000" dirty="0" err="1">
                <a:latin typeface="Consolas"/>
              </a:rPr>
              <a:t>cuda</a:t>
            </a:r>
            <a:r>
              <a:rPr lang="en-US" sz="2000" dirty="0">
                <a:latin typeface="Consolas"/>
              </a:rPr>
              <a:t>-worker --protocol </a:t>
            </a:r>
            <a:r>
              <a:rPr lang="en-US" sz="2000" dirty="0" err="1">
                <a:latin typeface="Consolas"/>
              </a:rPr>
              <a:t>ucx</a:t>
            </a:r>
            <a:r>
              <a:rPr lang="en-US" sz="2000" dirty="0">
                <a:latin typeface="Consolas"/>
              </a:rPr>
              <a:t> --</a:t>
            </a:r>
            <a:r>
              <a:rPr lang="en-US" sz="2000" dirty="0" err="1">
                <a:latin typeface="Consolas"/>
              </a:rPr>
              <a:t>rmm</a:t>
            </a:r>
            <a:r>
              <a:rPr lang="en-US" sz="2000" dirty="0">
                <a:latin typeface="Consolas"/>
              </a:rPr>
              <a:t>-async --</a:t>
            </a:r>
            <a:r>
              <a:rPr lang="en-US" sz="2000" dirty="0" err="1">
                <a:latin typeface="Consolas"/>
              </a:rPr>
              <a:t>rmm</a:t>
            </a:r>
            <a:r>
              <a:rPr lang="en-US" sz="2000" dirty="0">
                <a:latin typeface="Consolas"/>
              </a:rPr>
              <a:t>-pool-size=30GB &amp;</a:t>
            </a:r>
          </a:p>
        </p:txBody>
      </p:sp>
    </p:spTree>
    <p:extLst>
      <p:ext uri="{BB962C8B-B14F-4D97-AF65-F5344CB8AC3E}">
        <p14:creationId xmlns:p14="http://schemas.microsoft.com/office/powerpoint/2010/main" val="4294297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66744-912D-B57A-0768-00F280298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EFAA-BABE-875B-52FF-E16111D29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en-US" dirty="0" err="1">
                <a:latin typeface="Aptos"/>
              </a:rPr>
              <a:t>Dask</a:t>
            </a:r>
            <a:r>
              <a:rPr lang="en-US" dirty="0">
                <a:latin typeface="Aptos"/>
              </a:rPr>
              <a:t>-CUDA: </a:t>
            </a:r>
            <a:r>
              <a:rPr lang="en-US" dirty="0"/>
              <a:t>Spilling from Device</a:t>
            </a: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90F09EB2-FFBA-5949-4F24-27B25B9D9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ea typeface="+mn-lt"/>
                <a:cs typeface="+mn-lt"/>
              </a:rPr>
              <a:t>Moving data from device to host (spilling) can be implemented generally, but often it comes at the expense of performance.‌</a:t>
            </a:r>
            <a:endParaRPr lang="en-US"/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Dask</a:t>
            </a:r>
            <a:r>
              <a:rPr lang="en-US" sz="2000" dirty="0">
                <a:ea typeface="+mn-lt"/>
                <a:cs typeface="+mn-lt"/>
              </a:rPr>
              <a:t>-CUDA and </a:t>
            </a:r>
            <a:r>
              <a:rPr lang="en-US" sz="2000" dirty="0" err="1">
                <a:ea typeface="+mn-lt"/>
                <a:cs typeface="+mn-lt"/>
              </a:rPr>
              <a:t>cuDF</a:t>
            </a:r>
            <a:r>
              <a:rPr lang="en-US" sz="2000" dirty="0">
                <a:ea typeface="+mn-lt"/>
                <a:cs typeface="+mn-lt"/>
              </a:rPr>
              <a:t> have several spilling mechanisms: </a:t>
            </a:r>
            <a:br>
              <a:rPr lang="en-US" sz="2000" dirty="0">
                <a:latin typeface="Aptos"/>
              </a:rPr>
            </a:br>
            <a:r>
              <a:rPr lang="en-US" sz="2000" dirty="0">
                <a:latin typeface="Consolas"/>
              </a:rPr>
              <a:t>device-memory-limit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dirty="0">
                <a:latin typeface="Consolas"/>
              </a:rPr>
              <a:t>memory-limit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dirty="0" err="1">
                <a:latin typeface="Consolas"/>
              </a:rPr>
              <a:t>jit-unspill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dirty="0">
                <a:latin typeface="Consolas"/>
              </a:rPr>
              <a:t>enable-</a:t>
            </a:r>
            <a:r>
              <a:rPr lang="en-US" sz="2000" dirty="0" err="1">
                <a:latin typeface="Consolas"/>
              </a:rPr>
              <a:t>cudf</a:t>
            </a:r>
            <a:r>
              <a:rPr lang="en-US" sz="2000" dirty="0">
                <a:latin typeface="Consolas"/>
              </a:rPr>
              <a:t>–spill</a:t>
            </a:r>
            <a:r>
              <a:rPr lang="en-US" sz="2000" dirty="0">
                <a:ea typeface="+mn-lt"/>
                <a:cs typeface="+mn-lt"/>
              </a:rPr>
              <a:t>. ‌</a:t>
            </a:r>
          </a:p>
          <a:p>
            <a:endParaRPr lang="en-US" sz="2000" dirty="0">
              <a:latin typeface="Consolas"/>
            </a:endParaRPr>
          </a:p>
          <a:p>
            <a:r>
              <a:rPr lang="en-US" sz="2000" dirty="0">
                <a:latin typeface="Consolas"/>
              </a:rPr>
              <a:t>enable-</a:t>
            </a:r>
            <a:r>
              <a:rPr lang="en-US" sz="2000" dirty="0" err="1">
                <a:latin typeface="Consolas"/>
              </a:rPr>
              <a:t>cudf</a:t>
            </a:r>
            <a:r>
              <a:rPr lang="en-US" sz="2000" dirty="0">
                <a:latin typeface="Consolas"/>
              </a:rPr>
              <a:t>-spill</a:t>
            </a:r>
            <a:r>
              <a:rPr lang="en-US" sz="2000" dirty="0">
                <a:ea typeface="+mn-lt"/>
                <a:cs typeface="+mn-lt"/>
              </a:rPr>
              <a:t> enables </a:t>
            </a:r>
            <a:r>
              <a:rPr lang="en-US" sz="2000" dirty="0" err="1">
                <a:ea typeface="+mn-lt"/>
                <a:cs typeface="+mn-lt"/>
              </a:rPr>
              <a:t>cuDF’s</a:t>
            </a:r>
            <a:r>
              <a:rPr lang="en-US" sz="2000" dirty="0">
                <a:ea typeface="+mn-lt"/>
                <a:cs typeface="+mn-lt"/>
              </a:rPr>
              <a:t> internal spilling mechanism that will move data (</a:t>
            </a:r>
            <a:r>
              <a:rPr lang="en-US" sz="2000" dirty="0" err="1">
                <a:ea typeface="+mn-lt"/>
                <a:cs typeface="+mn-lt"/>
              </a:rPr>
              <a:t>cuDF</a:t>
            </a:r>
            <a:r>
              <a:rPr lang="en-US" sz="2000" dirty="0">
                <a:ea typeface="+mn-lt"/>
                <a:cs typeface="+mn-lt"/>
              </a:rPr>
              <a:t> buffers) from device to host if objects require more memory than is available on the GPU. </a:t>
            </a:r>
            <a:endParaRPr lang="en-US">
              <a:ea typeface="+mn-lt"/>
              <a:cs typeface="+mn-lt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For tabular-based workloads, using </a:t>
            </a:r>
            <a:r>
              <a:rPr lang="en-US" sz="2000" dirty="0">
                <a:latin typeface="Consolas"/>
              </a:rPr>
              <a:t>enable-</a:t>
            </a:r>
            <a:r>
              <a:rPr lang="en-US" sz="2000" dirty="0" err="1">
                <a:latin typeface="Consolas"/>
              </a:rPr>
              <a:t>cudf</a:t>
            </a:r>
            <a:r>
              <a:rPr lang="en-US" sz="2000" dirty="0">
                <a:latin typeface="Consolas"/>
              </a:rPr>
              <a:t>-spill</a:t>
            </a:r>
            <a:r>
              <a:rPr lang="en-US" sz="2000" dirty="0">
                <a:ea typeface="+mn-lt"/>
                <a:cs typeface="+mn-lt"/>
              </a:rPr>
              <a:t> is often faster and more stable compared with the other </a:t>
            </a:r>
            <a:r>
              <a:rPr lang="en-US" sz="2000" dirty="0" err="1">
                <a:ea typeface="+mn-lt"/>
                <a:cs typeface="+mn-lt"/>
              </a:rPr>
              <a:t>Dask</a:t>
            </a:r>
            <a:r>
              <a:rPr lang="en-US" sz="2000" dirty="0">
                <a:ea typeface="+mn-lt"/>
                <a:cs typeface="+mn-lt"/>
              </a:rPr>
              <a:t>-CUDA options</a:t>
            </a:r>
            <a:endParaRPr lang="en-US" sz="200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1961427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3D98A-893A-97D3-5368-9174457AB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C2EBF-4C7F-EA3B-ECE6-3BDF058E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28600" indent="-228600">
              <a:spcBef>
                <a:spcPts val="1000"/>
              </a:spcBef>
            </a:pPr>
            <a:r>
              <a:rPr lang="en-US" dirty="0" err="1">
                <a:latin typeface="Aptos"/>
              </a:rPr>
              <a:t>Dask</a:t>
            </a:r>
            <a:r>
              <a:rPr lang="en-US" dirty="0">
                <a:latin typeface="Aptos"/>
              </a:rPr>
              <a:t> Dashboard Overview</a:t>
            </a:r>
            <a:endParaRPr lang="en-US" dirty="0"/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E4AB7F71-E97E-798B-B611-62DEA936A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The </a:t>
            </a:r>
            <a:r>
              <a:rPr lang="en-US" sz="2000" err="1">
                <a:ea typeface="+mn-lt"/>
                <a:cs typeface="+mn-lt"/>
              </a:rPr>
              <a:t>Dask</a:t>
            </a:r>
            <a:r>
              <a:rPr lang="en-US" sz="2000" dirty="0">
                <a:ea typeface="+mn-lt"/>
                <a:cs typeface="+mn-lt"/>
              </a:rPr>
              <a:t> Dashboard is a web-based monitoring tool that provides real-time insights into the performance and status of a </a:t>
            </a:r>
            <a:r>
              <a:rPr lang="en-US" sz="2000" err="1">
                <a:ea typeface="+mn-lt"/>
                <a:cs typeface="+mn-lt"/>
              </a:rPr>
              <a:t>Dask</a:t>
            </a:r>
            <a:r>
              <a:rPr lang="en-US" sz="2000" dirty="0">
                <a:ea typeface="+mn-lt"/>
                <a:cs typeface="+mn-lt"/>
              </a:rPr>
              <a:t> cluster</a:t>
            </a:r>
          </a:p>
          <a:p>
            <a:r>
              <a:rPr lang="en-US" sz="2000" dirty="0">
                <a:ea typeface="+mn-lt"/>
                <a:cs typeface="+mn-lt"/>
              </a:rPr>
              <a:t>By default, when starting a scheduler on your local machine the dashboard will be served at </a:t>
            </a:r>
            <a:r>
              <a:rPr lang="en-US" sz="2000" dirty="0">
                <a:latin typeface="Consolas"/>
                <a:ea typeface="+mn-lt"/>
                <a:cs typeface="+mn-lt"/>
              </a:rPr>
              <a:t>http://localhost:8787/status</a:t>
            </a:r>
            <a:r>
              <a:rPr lang="en-US" sz="2000" dirty="0">
                <a:ea typeface="+mn-lt"/>
                <a:cs typeface="+mn-lt"/>
              </a:rPr>
              <a:t>. You can type this address into your browser to access the dashboard, but may be directed elsewhere if port 8787 is taken. You can also configure the address using the </a:t>
            </a:r>
            <a:r>
              <a:rPr lang="en-US" sz="2000" dirty="0" err="1">
                <a:latin typeface="Consolas"/>
                <a:ea typeface="+mn-lt"/>
                <a:cs typeface="+mn-lt"/>
              </a:rPr>
              <a:t>dashboard_address</a:t>
            </a:r>
            <a:r>
              <a:rPr lang="en-US" sz="2000" dirty="0">
                <a:ea typeface="+mn-lt"/>
                <a:cs typeface="+mn-lt"/>
              </a:rPr>
              <a:t> parameter</a:t>
            </a:r>
          </a:p>
          <a:p>
            <a:endParaRPr lang="en-US" sz="240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A71453-E775-D541-806E-02045810B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014" y="3759478"/>
            <a:ext cx="4893973" cy="241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91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C2DD7-9CC8-4DF6-57FD-B516CFACF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F0D27-4E6C-119F-E9F2-7298C7842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28600" indent="-228600">
              <a:spcBef>
                <a:spcPts val="1000"/>
              </a:spcBef>
            </a:pPr>
            <a:r>
              <a:rPr lang="en-US" dirty="0" err="1">
                <a:latin typeface="Aptos"/>
              </a:rPr>
              <a:t>Dask</a:t>
            </a:r>
            <a:r>
              <a:rPr lang="en-US" dirty="0">
                <a:latin typeface="Aptos"/>
              </a:rPr>
              <a:t> Dashboard Overview</a:t>
            </a:r>
            <a:endParaRPr lang="en-US" dirty="0"/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7EF50DF1-218B-462A-09D6-364100366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The </a:t>
            </a:r>
            <a:r>
              <a:rPr lang="en-US" sz="2000" dirty="0" err="1">
                <a:ea typeface="+mn-lt"/>
                <a:cs typeface="+mn-lt"/>
              </a:rPr>
              <a:t>Dask</a:t>
            </a:r>
            <a:r>
              <a:rPr lang="en-US" sz="2000" dirty="0">
                <a:ea typeface="+mn-lt"/>
                <a:cs typeface="+mn-lt"/>
              </a:rPr>
              <a:t> Dashboard helps users understand how tasks are distributed, how resources are utilized, and where potential bottlenecks exist</a:t>
            </a:r>
          </a:p>
          <a:p>
            <a:r>
              <a:rPr lang="en-US" sz="2000" dirty="0">
                <a:ea typeface="+mn-lt"/>
                <a:cs typeface="+mn-lt"/>
              </a:rPr>
              <a:t>The dashboard is useful for debugging, performance tuning, and optimization</a:t>
            </a:r>
            <a:endParaRPr lang="en-US" sz="2000" dirty="0"/>
          </a:p>
          <a:p>
            <a:endParaRPr lang="en-US" sz="2400" dirty="0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76BB259E-40C7-D03B-EFBD-50A9FAADD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294" y="2911619"/>
            <a:ext cx="6761410" cy="326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78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132B8-E359-3B89-B0BE-39B7BEA8C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E1937-AAAC-B24C-72AB-8023E662C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RAPIDS on Leonardo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2728722-8889-D001-444E-C9F7939D9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468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 dirty="0"/>
              <a:t>pip Issues: </a:t>
            </a:r>
            <a:r>
              <a:rPr lang="en-US" dirty="0" err="1">
                <a:ea typeface="+mn-lt"/>
                <a:cs typeface="+mn-lt"/>
              </a:rPr>
              <a:t>Infiniband</a:t>
            </a:r>
            <a:r>
              <a:rPr lang="en-US" dirty="0">
                <a:ea typeface="+mn-lt"/>
                <a:cs typeface="+mn-lt"/>
              </a:rPr>
              <a:t> is not supported yet. </a:t>
            </a:r>
            <a:endParaRPr lang="en-US" dirty="0"/>
          </a:p>
          <a:p>
            <a:r>
              <a:rPr lang="en-US" b="1" dirty="0"/>
              <a:t>Docker Issues: </a:t>
            </a:r>
            <a:r>
              <a:rPr lang="en-US" dirty="0"/>
              <a:t>On Leonardo, we use </a:t>
            </a:r>
            <a:r>
              <a:rPr lang="en-US" dirty="0" err="1">
                <a:ea typeface="+mn-lt"/>
                <a:cs typeface="+mn-lt"/>
              </a:rPr>
              <a:t>Apptainer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/>
              <a:t>and not Docker</a:t>
            </a:r>
          </a:p>
          <a:p>
            <a:r>
              <a:rPr lang="en-US" b="1" dirty="0"/>
              <a:t>Conda Issues: </a:t>
            </a:r>
            <a:br>
              <a:rPr lang="en-US" b="1" dirty="0"/>
            </a:br>
            <a:r>
              <a:rPr lang="en-US" dirty="0"/>
              <a:t>If</a:t>
            </a:r>
            <a:r>
              <a:rPr lang="en-US" dirty="0">
                <a:ea typeface="+mn-lt"/>
                <a:cs typeface="+mn-lt"/>
              </a:rPr>
              <a:t> the Conda is older than </a:t>
            </a:r>
            <a:r>
              <a:rPr lang="en-US" dirty="0">
                <a:latin typeface="Consolas"/>
              </a:rPr>
              <a:t>22.11</a:t>
            </a:r>
            <a:r>
              <a:rPr lang="en-US" dirty="0">
                <a:ea typeface="+mn-lt"/>
                <a:cs typeface="+mn-lt"/>
              </a:rPr>
              <a:t>, update to the latest version.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This will include </a:t>
            </a:r>
            <a:r>
              <a:rPr lang="en-US" dirty="0" err="1">
                <a:ea typeface="+mn-lt"/>
                <a:cs typeface="+mn-lt"/>
              </a:rPr>
              <a:t>libmamba</a:t>
            </a:r>
            <a:r>
              <a:rPr lang="en-US" dirty="0">
                <a:ea typeface="+mn-lt"/>
                <a:cs typeface="+mn-lt"/>
              </a:rPr>
              <a:t>, a Mamba-powered Conda solver to significantly accelerate environment solving.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If the Conda installation is version </a:t>
            </a:r>
            <a:r>
              <a:rPr lang="en-US" dirty="0">
                <a:latin typeface="Consolas"/>
              </a:rPr>
              <a:t>22.11</a:t>
            </a:r>
            <a:r>
              <a:rPr lang="en-US" dirty="0">
                <a:ea typeface="+mn-lt"/>
                <a:cs typeface="+mn-lt"/>
              </a:rPr>
              <a:t> or newer, run: </a:t>
            </a:r>
            <a:br>
              <a:rPr lang="en-US" dirty="0">
                <a:latin typeface="Aptos"/>
              </a:rPr>
            </a:br>
            <a:r>
              <a:rPr lang="en-US" dirty="0">
                <a:latin typeface="Consolas"/>
              </a:rPr>
              <a:t>$&gt; </a:t>
            </a:r>
            <a:r>
              <a:rPr lang="en-US" dirty="0" err="1">
                <a:latin typeface="Consolas"/>
              </a:rPr>
              <a:t>conda</a:t>
            </a:r>
            <a:r>
              <a:rPr lang="en-US" dirty="0">
                <a:latin typeface="Consolas"/>
              </a:rPr>
              <a:t> install -n base </a:t>
            </a:r>
            <a:r>
              <a:rPr lang="en-US" dirty="0" err="1">
                <a:latin typeface="Consolas"/>
              </a:rPr>
              <a:t>conda</a:t>
            </a:r>
            <a:r>
              <a:rPr lang="en-US" dirty="0">
                <a:latin typeface="Consolas"/>
              </a:rPr>
              <a:t>-</a:t>
            </a:r>
            <a:r>
              <a:rPr lang="en-US" dirty="0" err="1">
                <a:latin typeface="Consolas"/>
              </a:rPr>
              <a:t>libmamba</a:t>
            </a:r>
            <a:r>
              <a:rPr lang="en-US" dirty="0">
                <a:latin typeface="Consolas"/>
              </a:rPr>
              <a:t>-solver</a:t>
            </a:r>
            <a:r>
              <a:rPr lang="en-US" dirty="0">
                <a:ea typeface="+mn-lt"/>
                <a:cs typeface="+mn-lt"/>
              </a:rPr>
              <a:t>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latin typeface="Consolas"/>
              </a:rPr>
              <a:t>$&gt; </a:t>
            </a:r>
            <a:r>
              <a:rPr lang="en-US" dirty="0" err="1">
                <a:latin typeface="Consolas"/>
              </a:rPr>
              <a:t>conda</a:t>
            </a:r>
            <a:r>
              <a:rPr lang="en-US" dirty="0">
                <a:latin typeface="Consolas"/>
              </a:rPr>
              <a:t> create --solver=</a:t>
            </a:r>
            <a:r>
              <a:rPr lang="en-US" dirty="0" err="1">
                <a:latin typeface="Consolas"/>
              </a:rPr>
              <a:t>libmamba</a:t>
            </a:r>
            <a:r>
              <a:rPr lang="en-US" dirty="0">
                <a:latin typeface="Consolas"/>
              </a:rPr>
              <a:t> ...</a:t>
            </a:r>
            <a:endParaRPr lang="en-US" dirty="0">
              <a:latin typeface="Aptos"/>
            </a:endParaRPr>
          </a:p>
          <a:p>
            <a:r>
              <a:rPr lang="en-US" dirty="0">
                <a:ea typeface="+mn-lt"/>
                <a:cs typeface="+mn-lt"/>
              </a:rPr>
              <a:t>RAPIDS can be used with any </a:t>
            </a:r>
            <a:r>
              <a:rPr lang="en-US" dirty="0" err="1">
                <a:ea typeface="+mn-lt"/>
                <a:cs typeface="+mn-lt"/>
              </a:rPr>
              <a:t>conda</a:t>
            </a:r>
            <a:r>
              <a:rPr lang="en-US" dirty="0">
                <a:ea typeface="+mn-lt"/>
                <a:cs typeface="+mn-lt"/>
              </a:rPr>
              <a:t> distribution e.g. </a:t>
            </a:r>
            <a:r>
              <a:rPr lang="en-US" dirty="0" err="1">
                <a:ea typeface="+mn-lt"/>
                <a:cs typeface="+mn-lt"/>
              </a:rPr>
              <a:t>miniforge</a:t>
            </a:r>
            <a:endParaRPr lang="en-US" dirty="0" err="1"/>
          </a:p>
          <a:p>
            <a:r>
              <a:rPr lang="en-US" dirty="0"/>
              <a:t>Also available as module: </a:t>
            </a:r>
            <a:r>
              <a:rPr lang="en-US" dirty="0">
                <a:ea typeface="+mn-lt"/>
                <a:cs typeface="+mn-lt"/>
              </a:rPr>
              <a:t>module load rapids/2023.12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471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E291D-1B53-D80F-B9D3-AA29F06D5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6857A-E2FD-9780-1618-7CC589B9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- GPUs</a:t>
            </a:r>
          </a:p>
        </p:txBody>
      </p:sp>
      <p:pic>
        <p:nvPicPr>
          <p:cNvPr id="6" name="Picture 5" descr="A graph with different colored lines">
            <a:extLst>
              <a:ext uri="{FF2B5EF4-FFF2-40B4-BE49-F238E27FC236}">
                <a16:creationId xmlns:a16="http://schemas.microsoft.com/office/drawing/2014/main" id="{626FCD3A-69A5-2A53-C6CE-E3F67034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" r="6456" b="190"/>
          <a:stretch>
            <a:fillRect/>
          </a:stretch>
        </p:blipFill>
        <p:spPr>
          <a:xfrm>
            <a:off x="848360" y="1823759"/>
            <a:ext cx="6320991" cy="43518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5EAA37-DC51-40EB-C421-8BC4F44C8D42}"/>
              </a:ext>
            </a:extLst>
          </p:cNvPr>
          <p:cNvSpPr txBox="1"/>
          <p:nvPr/>
        </p:nvSpPr>
        <p:spPr>
          <a:xfrm>
            <a:off x="7256169" y="1823390"/>
            <a:ext cx="40955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Marius </a:t>
            </a:r>
            <a:r>
              <a:rPr lang="en-US" dirty="0" err="1"/>
              <a:t>Hobbhahn</a:t>
            </a:r>
            <a:r>
              <a:rPr lang="en-US" dirty="0"/>
              <a:t> and Tamay </a:t>
            </a:r>
            <a:r>
              <a:rPr lang="en-US" dirty="0" err="1"/>
              <a:t>Besiroglu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"Trends in GPU Price-Performance". </a:t>
            </a:r>
          </a:p>
        </p:txBody>
      </p:sp>
    </p:spTree>
    <p:extLst>
      <p:ext uri="{BB962C8B-B14F-4D97-AF65-F5344CB8AC3E}">
        <p14:creationId xmlns:p14="http://schemas.microsoft.com/office/powerpoint/2010/main" val="1668474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242F8-5791-95F8-5BA3-711B1BABC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C2D31-C868-47AB-B7B7-BDFC9669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- Algorithms </a:t>
            </a:r>
          </a:p>
        </p:txBody>
      </p:sp>
      <p:pic>
        <p:nvPicPr>
          <p:cNvPr id="4" name="Picture 3" descr="A group of black and white text">
            <a:extLst>
              <a:ext uri="{FF2B5EF4-FFF2-40B4-BE49-F238E27FC236}">
                <a16:creationId xmlns:a16="http://schemas.microsoft.com/office/drawing/2014/main" id="{0D7C12C7-45E7-FD5A-1308-E5D4672B7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6029"/>
            <a:ext cx="5098775" cy="2826580"/>
          </a:xfrm>
          <a:prstGeom prst="rect">
            <a:avLst/>
          </a:prstGeom>
        </p:spPr>
      </p:pic>
      <p:pic>
        <p:nvPicPr>
          <p:cNvPr id="5" name="Picture 4" descr="A white background with black text">
            <a:extLst>
              <a:ext uri="{FF2B5EF4-FFF2-40B4-BE49-F238E27FC236}">
                <a16:creationId xmlns:a16="http://schemas.microsoft.com/office/drawing/2014/main" id="{2FACF66F-5F96-481B-762E-F0FF8A66B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918" y="1910466"/>
            <a:ext cx="5065644" cy="165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3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33316-1155-D06F-DA90-8C2D81E00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91BFC-659E-B550-8E93-EA0EC342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data</a:t>
            </a:r>
          </a:p>
        </p:txBody>
      </p:sp>
      <p:pic>
        <p:nvPicPr>
          <p:cNvPr id="4" name="Content Placeholder 3" descr="A screenshot of a data chart&#10;&#10;AI-generated content may be incorrect.">
            <a:extLst>
              <a:ext uri="{FF2B5EF4-FFF2-40B4-BE49-F238E27FC236}">
                <a16:creationId xmlns:a16="http://schemas.microsoft.com/office/drawing/2014/main" id="{2319EBF0-417B-86DA-40E3-05A4D37FD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683" y="1687055"/>
            <a:ext cx="7802880" cy="4147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8583E2-7CEC-5CE2-FAF1-673277B75B85}"/>
              </a:ext>
            </a:extLst>
          </p:cNvPr>
          <p:cNvSpPr txBox="1"/>
          <p:nvPr/>
        </p:nvSpPr>
        <p:spPr>
          <a:xfrm>
            <a:off x="1432560" y="5831840"/>
            <a:ext cx="93268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https://www.practicaldatascience.org/notebooks/class_3/week_2/00_intro_to_pandas.html</a:t>
            </a:r>
          </a:p>
        </p:txBody>
      </p:sp>
    </p:spTree>
    <p:extLst>
      <p:ext uri="{BB962C8B-B14F-4D97-AF65-F5344CB8AC3E}">
        <p14:creationId xmlns:p14="http://schemas.microsoft.com/office/powerpoint/2010/main" val="1865211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F8D12-C3E1-3275-8BC6-15B16906F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3CF78-2039-910E-0A8A-C9A34C71F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"/>
              </a:rPr>
              <a:t>Supervised and unsupervised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BBCCB5-D726-6E21-31FB-E058EF4BC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8605" y="1689894"/>
            <a:ext cx="3674790" cy="370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5289EF-16CF-7666-6392-A25AFF1D7E73}"/>
              </a:ext>
            </a:extLst>
          </p:cNvPr>
          <p:cNvSpPr txBox="1"/>
          <p:nvPr/>
        </p:nvSpPr>
        <p:spPr>
          <a:xfrm>
            <a:off x="944880" y="5516880"/>
            <a:ext cx="104241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Morimoto, Juliano &amp; Ponton, Fleur. (2021). Virtual reality in biology: could we become virtual naturalists?</a:t>
            </a:r>
          </a:p>
        </p:txBody>
      </p:sp>
    </p:spTree>
    <p:extLst>
      <p:ext uri="{BB962C8B-B14F-4D97-AF65-F5344CB8AC3E}">
        <p14:creationId xmlns:p14="http://schemas.microsoft.com/office/powerpoint/2010/main" val="1191135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96C47-E047-A6DC-6079-E89DE3E5A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86B1-5080-21DF-45CC-27FF0B92B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F371A0-232A-B9F3-3B61-4E61770C19C7}"/>
              </a:ext>
            </a:extLst>
          </p:cNvPr>
          <p:cNvSpPr txBox="1"/>
          <p:nvPr/>
        </p:nvSpPr>
        <p:spPr>
          <a:xfrm>
            <a:off x="2036865" y="1551618"/>
            <a:ext cx="811784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https://www.devopsschool.com/blog/what-is-big-data-processing-tools-and-use-cases-of-big-data-processing-tools/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B060F7-9C7E-862C-8972-06086103D64B}"/>
              </a:ext>
            </a:extLst>
          </p:cNvPr>
          <p:cNvSpPr txBox="1">
            <a:spLocks/>
          </p:cNvSpPr>
          <p:nvPr/>
        </p:nvSpPr>
        <p:spPr>
          <a:xfrm>
            <a:off x="838200" y="181489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ea typeface="+mn-lt"/>
              <a:cs typeface="+mn-lt"/>
            </a:endParaRPr>
          </a:p>
          <a:p>
            <a:endParaRPr lang="en-US" sz="1800" dirty="0">
              <a:ea typeface="+mn-lt"/>
              <a:cs typeface="+mn-lt"/>
            </a:endParaRPr>
          </a:p>
          <a:p>
            <a:endParaRPr lang="en-US" sz="1800" dirty="0">
              <a:ea typeface="+mn-lt"/>
              <a:cs typeface="+mn-lt"/>
            </a:endParaRPr>
          </a:p>
          <a:p>
            <a:endParaRPr lang="en-US" sz="1800" dirty="0">
              <a:ea typeface="+mn-lt"/>
              <a:cs typeface="+mn-lt"/>
            </a:endParaRPr>
          </a:p>
          <a:p>
            <a:endParaRPr lang="en-US" sz="1800" dirty="0">
              <a:ea typeface="+mn-lt"/>
              <a:cs typeface="+mn-lt"/>
            </a:endParaRPr>
          </a:p>
          <a:p>
            <a:endParaRPr lang="en-US" sz="1800" dirty="0">
              <a:ea typeface="+mn-lt"/>
              <a:cs typeface="+mn-lt"/>
            </a:endParaRPr>
          </a:p>
          <a:p>
            <a:endParaRPr lang="en-US" sz="1800" dirty="0">
              <a:ea typeface="+mn-lt"/>
              <a:cs typeface="+mn-lt"/>
            </a:endParaRPr>
          </a:p>
          <a:p>
            <a:endParaRPr lang="en-US" sz="1800" dirty="0">
              <a:ea typeface="+mn-lt"/>
              <a:cs typeface="+mn-lt"/>
            </a:endParaRPr>
          </a:p>
          <a:p>
            <a:endParaRPr lang="en-US" sz="18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Big</a:t>
            </a:r>
            <a:r>
              <a:rPr lang="en-US" sz="2400" dirty="0"/>
              <a:t> data is where parallel computing tools are needed to handle data</a:t>
            </a:r>
          </a:p>
          <a:p>
            <a:pPr marL="0" indent="0" algn="r">
              <a:buNone/>
            </a:pPr>
            <a:r>
              <a:rPr lang="en-US" sz="2400"/>
              <a:t>Fox, Data Science for Transport 2018</a:t>
            </a:r>
          </a:p>
        </p:txBody>
      </p:sp>
      <p:pic>
        <p:nvPicPr>
          <p:cNvPr id="4" name="Content Placeholder 3" descr="A diagram of a data flow&#10;&#10;AI-generated content may be incorrect.">
            <a:extLst>
              <a:ext uri="{FF2B5EF4-FFF2-40B4-BE49-F238E27FC236}">
                <a16:creationId xmlns:a16="http://schemas.microsoft.com/office/drawing/2014/main" id="{7DAAE90E-8E42-7227-6171-AF399BBA2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5375" y="1815029"/>
            <a:ext cx="5950087" cy="335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38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176D7-91FA-E071-6663-344C96848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93CB2-8419-032B-9EC8-10F86C7E9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6446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On Leonardo, we have Lustre (open-source parallel filesystem) and </a:t>
            </a:r>
            <a:br>
              <a:rPr lang="en-US" dirty="0"/>
            </a:br>
            <a:r>
              <a:rPr lang="en-US" dirty="0">
                <a:ea typeface="+mn-lt"/>
                <a:cs typeface="+mn-lt"/>
              </a:rPr>
              <a:t>the High Performance Storage is 5.7 PB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(DDN </a:t>
            </a:r>
            <a:r>
              <a:rPr lang="en-US" dirty="0" err="1">
                <a:ea typeface="+mn-lt"/>
                <a:cs typeface="+mn-lt"/>
              </a:rPr>
              <a:t>Exascaler</a:t>
            </a:r>
            <a:r>
              <a:rPr lang="en-US" dirty="0">
                <a:ea typeface="+mn-lt"/>
                <a:cs typeface="+mn-lt"/>
              </a:rPr>
              <a:t> ES400NVX2)</a:t>
            </a:r>
          </a:p>
          <a:p>
            <a:r>
              <a:rPr lang="en-US" dirty="0"/>
              <a:t>RAM of the compute node is </a:t>
            </a:r>
            <a:r>
              <a:rPr lang="en-US" dirty="0">
                <a:ea typeface="+mn-lt"/>
                <a:cs typeface="+mn-lt"/>
              </a:rPr>
              <a:t>512 GiB 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sz="2700" dirty="0">
                <a:ea typeface="+mn-lt"/>
                <a:cs typeface="+mn-lt"/>
              </a:rPr>
              <a:t>Big</a:t>
            </a:r>
            <a:r>
              <a:rPr lang="en-US" sz="2700" dirty="0"/>
              <a:t> data cannot fit in the memory of a computational node</a:t>
            </a:r>
            <a:endParaRPr lang="en-US" dirty="0"/>
          </a:p>
          <a:p>
            <a:r>
              <a:rPr lang="en-US" sz="2700" dirty="0"/>
              <a:t>Most</a:t>
            </a:r>
            <a:r>
              <a:rPr lang="en-US" sz="2700" dirty="0">
                <a:ea typeface="+mn-lt"/>
                <a:cs typeface="+mn-lt"/>
              </a:rPr>
              <a:t> Pandas operations run on a single thread, while some scikit-learn estimators and utilities are parallelized using multi-cores CPU</a:t>
            </a:r>
            <a:endParaRPr lang="en-US" sz="2700" dirty="0"/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4" name="Picture 3" descr="A large room with black boxes and white text&#10;&#10;AI-generated content may be incorrect.">
            <a:extLst>
              <a:ext uri="{FF2B5EF4-FFF2-40B4-BE49-F238E27FC236}">
                <a16:creationId xmlns:a16="http://schemas.microsoft.com/office/drawing/2014/main" id="{68C2CC46-84AB-8FB1-40EE-DF4183BB5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597" y="2232236"/>
            <a:ext cx="3633019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75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ML for HPC Magurele Summer School</vt:lpstr>
      <vt:lpstr>Machine Learning </vt:lpstr>
      <vt:lpstr>Machine Learning - Data </vt:lpstr>
      <vt:lpstr>Machine Learning - GPUs</vt:lpstr>
      <vt:lpstr>Machine Learning - Algorithms </vt:lpstr>
      <vt:lpstr>Type of data</vt:lpstr>
      <vt:lpstr>Supervised and unsupervised learning</vt:lpstr>
      <vt:lpstr>Big Data</vt:lpstr>
      <vt:lpstr>Hardware limitations</vt:lpstr>
      <vt:lpstr>Distributed DataFrames</vt:lpstr>
      <vt:lpstr>Distributed DataFrames on HPC</vt:lpstr>
      <vt:lpstr>Distributed DataFrames on the Coud</vt:lpstr>
      <vt:lpstr>What is Dask?</vt:lpstr>
      <vt:lpstr>When Dask?</vt:lpstr>
      <vt:lpstr>Dask overview</vt:lpstr>
      <vt:lpstr>Dask Collections</vt:lpstr>
      <vt:lpstr>Task Directed Acyclical Graph (DAG)</vt:lpstr>
      <vt:lpstr>Dask Cluster</vt:lpstr>
      <vt:lpstr>Dask Scheduler and Workers</vt:lpstr>
      <vt:lpstr>Resources starvation</vt:lpstr>
      <vt:lpstr>The importance of being lazy</vt:lpstr>
      <vt:lpstr>More FLOPS/s from GPUs</vt:lpstr>
      <vt:lpstr>Data Movement and Transformation</vt:lpstr>
      <vt:lpstr>RAPIDS</vt:lpstr>
      <vt:lpstr>Why RAPIDS?</vt:lpstr>
      <vt:lpstr>RAPIDS is easy and fast</vt:lpstr>
      <vt:lpstr>RAPIDS Interoperability</vt:lpstr>
      <vt:lpstr>RAPIDS Platform</vt:lpstr>
      <vt:lpstr>Pandas, Scikit-Learn, Dask, Rapids</vt:lpstr>
      <vt:lpstr>Dask Summary</vt:lpstr>
      <vt:lpstr>Unified Communication X</vt:lpstr>
      <vt:lpstr>Dask-CUDA</vt:lpstr>
      <vt:lpstr>Dask-CUDA: GPU Memory Management</vt:lpstr>
      <vt:lpstr>Dask-CUDA: GPU Memory Management</vt:lpstr>
      <vt:lpstr>Dask-CUDA: Spilling from Device</vt:lpstr>
      <vt:lpstr>Dask Dashboard Overview</vt:lpstr>
      <vt:lpstr>Dask Dashboard Overview</vt:lpstr>
      <vt:lpstr>Install RAPIDS on Leonardo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2308</cp:revision>
  <dcterms:created xsi:type="dcterms:W3CDTF">2025-07-01T13:43:37Z</dcterms:created>
  <dcterms:modified xsi:type="dcterms:W3CDTF">2025-07-08T21:51:16Z</dcterms:modified>
</cp:coreProperties>
</file>